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Lst>
  <p:sldSz cx="9144000" cy="5143500"/>
  <p:notesSz cx="6858000" cy="9144000"/>
  <p:embeddedFontLst>
    <p:embeddedFont>
      <p:font typeface="Oswald"/>
      <p:regular r:id="rId34"/>
      <p:bold r:id="rId35"/>
    </p:embeddedFont>
    <p:embeddedFont>
      <p:font typeface="Roboto" panose="0200000000000000000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89A18C-67E2-4BD4-BE11-0E85E63D3A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524"/>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YJZLuckyBoy/liorf"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3"/>
        <p:cNvGrpSpPr/>
        <p:nvPr/>
      </p:nvGrpSpPr>
      <p:grpSpPr>
        <a:xfrm>
          <a:off x="0" y="0"/>
          <a:ext cx="0" cy="0"/>
          <a:chOff x="0" y="0"/>
          <a:chExt cx="0" cy="0"/>
        </a:xfrm>
      </p:grpSpPr>
      <p:sp>
        <p:nvSpPr>
          <p:cNvPr id="54" name="Google Shape;54;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29db1b18c0f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9db1b18c0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29d873fc02e_2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d873fc02e_2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29d873fc02e_2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9d873fc02e_2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29d873fc02e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9d873fc02e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system structure of LIO-SAM. The system receives input from a 3D lidar, an IMU and optionally a GPS. Four types of factors are introduced to construct the factor graph.: </a:t>
            </a:r>
            <a:br>
              <a:rPr lang="en-GB"/>
            </a:br>
            <a:r>
              <a:rPr lang="en-GB"/>
              <a:t>(a) IMU preintegration factor</a:t>
            </a:r>
            <a:br>
              <a:rPr lang="en-GB"/>
            </a:br>
            <a:r>
              <a:rPr lang="en-GB"/>
              <a:t> (b) lidar odometry factor</a:t>
            </a:r>
            <a:br>
              <a:rPr lang="en-GB"/>
            </a:br>
            <a:r>
              <a:rPr lang="en-GB"/>
              <a:t>(c) GPS factor</a:t>
            </a:r>
            <a:br>
              <a:rPr lang="en-GB"/>
            </a:br>
            <a:r>
              <a:rPr lang="en-GB"/>
              <a:t>(d) loop closure factor</a:t>
            </a:r>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29d873fc02e_2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9d873fc02e_2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29d873fc02e_5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9d873fc02e_5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2a55b5de56c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a55b5de56c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g2a55b5de56c_3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55b5de56c_3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2a5605564ea_7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a5605564ea_7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2a5605564ea_72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a5605564ea_72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60"/>
        <p:cNvGrpSpPr/>
        <p:nvPr/>
      </p:nvGrpSpPr>
      <p:grpSpPr>
        <a:xfrm>
          <a:off x="0" y="0"/>
          <a:ext cx="0" cy="0"/>
          <a:chOff x="0" y="0"/>
          <a:chExt cx="0" cy="0"/>
        </a:xfrm>
      </p:grpSpPr>
      <p:sp>
        <p:nvSpPr>
          <p:cNvPr id="61" name="Google Shape;61;g29d873fc02e_2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9d873fc02e_2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300">
              <a:solidFill>
                <a:srgbClr val="1C1917"/>
              </a:solidFill>
              <a:highlight>
                <a:schemeClr val="lt1"/>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2a5605564ea_72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a5605564ea_72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2a5605564ea_72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a5605564ea_72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2a55b5de56c_6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a55b5de56c_6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g2a5605564ea_72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a5605564ea_72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2a55b5de56c_6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55b5de56c_6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g29d873fc02e_2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9d873fc02e_2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g29d873fc02e_2_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9d873fc02e_2_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66"/>
        <p:cNvGrpSpPr/>
        <p:nvPr/>
      </p:nvGrpSpPr>
      <p:grpSpPr>
        <a:xfrm>
          <a:off x="0" y="0"/>
          <a:ext cx="0" cy="0"/>
          <a:chOff x="0" y="0"/>
          <a:chExt cx="0" cy="0"/>
        </a:xfrm>
      </p:grpSpPr>
      <p:sp>
        <p:nvSpPr>
          <p:cNvPr id="67" name="Google Shape;67;g29d873fc02e_1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9d873fc02e_1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29d873fc02e_1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9d873fc02e_1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rgbClr val="1C1917"/>
              </a:solidFill>
              <a:highlight>
                <a:schemeClr val="lt1"/>
              </a:highlight>
            </a:endParaRPr>
          </a:p>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g29d873fc02e_1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9d873fc02e_1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29d873fc02e_2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9d873fc02e_2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Explanation : </a:t>
            </a:r>
            <a:br>
              <a:rPr lang="en-GB"/>
            </a:b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Lidar Odometry</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Extracts edge and planar features from each lidar scan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The lidar scan goes through a feature extraction process to identify edge and planar features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This is done by evaluating the smoothness/roughness of points in a local region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Rough points are classified as edges, smooth points as planes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Requires point timestamp for deskewing</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The timestamp indicates the relative time within a scan, e.g. 0 - 0.1 sec for a 10Hz lidar</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As the lidar rotates during a scan, points are distorted based on rotation speed</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The timestamp allows transforming points to the start of the scan to deskew</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This accounts for motion distortion during the scan interval</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Requires point ring number</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The ring number tells us which channel of the lidar sensor each point came from</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Important for organizing points correctly in a matrix representation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Enables processing related to the lidar geometry</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Ring number should match the specifics of the lidar sensor used</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Matches current scan to recent keyframes to estimate motion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Scan matching finds the incremental motion between scans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Current scan is matched to recent keyframe scans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Provides local, precise relative motion estimates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But suffers from drift accumulation over time</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Provides precise relative motion, but drifts over time</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Suffers from distortion during fast motion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29db1b18c0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db1b18c0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Explanation : </a:t>
            </a:r>
            <a:br>
              <a:rPr lang="en-GB"/>
            </a:b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Lidar Odometry</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Extracts edge and planar features from each lidar scan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The lidar scan goes through a feature extraction process to identify edge and planar features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This is done by evaluating the smoothness/roughness of points in a local region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Rough points are classified as edges, smooth points as planes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Requires point timestamp for deskewing</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The timestamp indicates the relative time within a scan, e.g. 0 - 0.1 sec for a 10Hz lidar</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As the lidar rotates during a scan, points are distorted based on rotation speed</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The timestamp allows transforming points to the start of the scan to deskew</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This accounts for motion distortion during the scan interval</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Requires point ring number</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The ring number tells us which channel of the lidar sensor each point came from</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Important for organizing points correctly in a matrix representation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Enables processing related to the lidar geometry</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Ring number should match the specifics of the lidar sensor used</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Matches current scan to recent keyframes to estimate motion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Scan matching finds the incremental motion between scans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Current scan is matched to recent keyframe scans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Provides local, precise relative motion estimates</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But suffers from drift accumulation over time</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Provides precise relative motion, but drifts over time</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298450" algn="l" rtl="0">
              <a:lnSpc>
                <a:spcPct val="115000"/>
              </a:lnSpc>
              <a:spcBef>
                <a:spcPts val="0"/>
              </a:spcBef>
              <a:spcAft>
                <a:spcPts val="0"/>
              </a:spcAft>
              <a:buClr>
                <a:srgbClr val="1C1917"/>
              </a:buClr>
              <a:buSzPts val="1100"/>
              <a:buFont typeface="Roboto" panose="02000000000000000000"/>
              <a:buChar char="●"/>
            </a:pPr>
            <a:r>
              <a:rPr lang="en-GB">
                <a:solidFill>
                  <a:srgbClr val="1C1917"/>
                </a:solidFill>
                <a:highlight>
                  <a:srgbClr val="FFFFFF"/>
                </a:highlight>
                <a:latin typeface="Roboto" panose="02000000000000000000"/>
                <a:ea typeface="Roboto" panose="02000000000000000000"/>
                <a:cs typeface="Roboto" panose="02000000000000000000"/>
                <a:sym typeface="Roboto" panose="02000000000000000000"/>
              </a:rPr>
              <a:t>Suffers from distortion during fast motion</a:t>
            </a:r>
            <a:endParaRPr>
              <a:solidFill>
                <a:srgbClr val="1C1917"/>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29d873fc02e_12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9d873fc02e_12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g29d873fc02e_2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9d873fc02e_2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1F2328"/>
              </a:buClr>
              <a:buSzPts val="1200"/>
              <a:buChar char="●"/>
            </a:pPr>
            <a:r>
              <a:rPr lang="en-GB" sz="1200">
                <a:solidFill>
                  <a:srgbClr val="1F2328"/>
                </a:solidFill>
                <a:highlight>
                  <a:srgbClr val="FFFFFF"/>
                </a:highlight>
              </a:rPr>
              <a:t>IMU requirement. Like the original LOAM implementation, LIO-SAM only works with a 9-axis IMU, which gives roll, pitch, and yaw estimation. The roll and pitch estimation is mainly used to initialize the system at the correct attitude. The yaw estimation initializes the system at the right heading when using GPS data. Theoretically, an initialization procedure like VINS-Mono will enable LIO-SAM to work with a 6-axis IMU. (New: </a:t>
            </a:r>
            <a:r>
              <a:rPr lang="en-GB" sz="1200" u="sng">
                <a:solidFill>
                  <a:schemeClr val="hlink"/>
                </a:solidFill>
                <a:highlight>
                  <a:srgbClr val="FFFFFF"/>
                </a:highlight>
                <a:hlinkClick r:id="rId3"/>
              </a:rPr>
              <a:t>liorf</a:t>
            </a:r>
            <a:r>
              <a:rPr lang="en-GB" sz="1200">
                <a:solidFill>
                  <a:srgbClr val="1F2328"/>
                </a:solidFill>
                <a:highlight>
                  <a:srgbClr val="FFFFFF"/>
                </a:highlight>
              </a:rPr>
              <a:t> has added support for 6-axis IMU.) The performance of the system largely depends on the quality of the IMU measurements. The higher the IMU data rate, the better the system accuracy. We use Microstrain 3DM-GX5-25, which outputs data at 500Hz. We recommend using an IMU that gives at least a 200Hz output rate. Note that the internal IMU of Ouster lidar is an 6-axis IMU.</a:t>
            </a:r>
            <a:endParaRPr sz="1200">
              <a:solidFill>
                <a:srgbClr val="1F2328"/>
              </a:solidFill>
              <a:highlight>
                <a:srgbClr val="FFFFFF"/>
              </a:highlight>
            </a:endParaRPr>
          </a:p>
          <a:p>
            <a:pPr marL="457200" lvl="0" indent="-304800" algn="l" rtl="0">
              <a:lnSpc>
                <a:spcPct val="115000"/>
              </a:lnSpc>
              <a:spcBef>
                <a:spcPts val="0"/>
              </a:spcBef>
              <a:spcAft>
                <a:spcPts val="0"/>
              </a:spcAft>
              <a:buClr>
                <a:srgbClr val="1F2328"/>
              </a:buClr>
              <a:buSzPts val="1200"/>
              <a:buChar char="●"/>
            </a:pPr>
            <a:r>
              <a:rPr lang="en-GB" sz="1200">
                <a:solidFill>
                  <a:srgbClr val="1F2328"/>
                </a:solidFill>
                <a:highlight>
                  <a:srgbClr val="FFFFFF"/>
                </a:highlight>
              </a:rPr>
              <a:t>IMU alignment. LIO-SAM transforms IMU raw data from the IMU frame to the Lidar frame, which follows the ROS REP-105 convention (x - forward, y - left, z - upward). To make the system function properly, the correct extrinsic transformation needs to be provided in "params.yaml" file. The reason why there are two extrinsics is that my IMU (Microstrain 3DM-GX5-25) acceleration and attitude have different cooridinates. Depend on your IMU manufacturer, the two extrinsics for your IMU may or may not be the same. Using our setup as an example:</a:t>
            </a:r>
            <a:endParaRPr sz="1200">
              <a:solidFill>
                <a:srgbClr val="1F2328"/>
              </a:solidFill>
              <a:highlight>
                <a:srgbClr val="FFFFFF"/>
              </a:highlight>
            </a:endParaRPr>
          </a:p>
          <a:p>
            <a:pPr marL="914400" lvl="1" indent="-304800" algn="l" rtl="0">
              <a:lnSpc>
                <a:spcPct val="115000"/>
              </a:lnSpc>
              <a:spcBef>
                <a:spcPts val="0"/>
              </a:spcBef>
              <a:spcAft>
                <a:spcPts val="0"/>
              </a:spcAft>
              <a:buClr>
                <a:srgbClr val="1F2328"/>
              </a:buClr>
              <a:buSzPts val="1200"/>
              <a:buChar char="○"/>
            </a:pPr>
            <a:r>
              <a:rPr lang="en-GB" sz="1200">
                <a:solidFill>
                  <a:srgbClr val="1F2328"/>
                </a:solidFill>
                <a:highlight>
                  <a:srgbClr val="FFFFFF"/>
                </a:highlight>
              </a:rPr>
              <a:t>we need to set the readings of x-z acceleration and gyro negative to transform the IMU data in the lidar frame, which is indicated by "extrinsicRot" in "params.yaml."</a:t>
            </a:r>
            <a:endParaRPr sz="1200">
              <a:solidFill>
                <a:srgbClr val="1F2328"/>
              </a:solidFill>
              <a:highlight>
                <a:srgbClr val="FFFFFF"/>
              </a:highlight>
            </a:endParaRPr>
          </a:p>
          <a:p>
            <a:pPr marL="914400" lvl="1" indent="-304800" algn="l" rtl="0">
              <a:lnSpc>
                <a:spcPct val="115000"/>
              </a:lnSpc>
              <a:spcBef>
                <a:spcPts val="0"/>
              </a:spcBef>
              <a:spcAft>
                <a:spcPts val="0"/>
              </a:spcAft>
              <a:buClr>
                <a:srgbClr val="1F2328"/>
              </a:buClr>
              <a:buSzPts val="1200"/>
              <a:buChar char="○"/>
            </a:pPr>
            <a:r>
              <a:rPr lang="en-GB" sz="1200">
                <a:solidFill>
                  <a:srgbClr val="1F2328"/>
                </a:solidFill>
                <a:highlight>
                  <a:srgbClr val="FFFFFF"/>
                </a:highlight>
              </a:rPr>
              <a:t>The transformation of attitude readings might be slightly different. IMU's attitude measurement </a:t>
            </a:r>
            <a:r>
              <a:rPr lang="en-GB" sz="1000">
                <a:solidFill>
                  <a:srgbClr val="1F2328"/>
                </a:solidFill>
                <a:highlight>
                  <a:srgbClr val="FFFFFF"/>
                </a:highlight>
                <a:latin typeface="Courier New" panose="02070309020205020404"/>
                <a:ea typeface="Courier New" panose="02070309020205020404"/>
                <a:cs typeface="Courier New" panose="02070309020205020404"/>
                <a:sym typeface="Courier New" panose="02070309020205020404"/>
              </a:rPr>
              <a:t>q_wb</a:t>
            </a:r>
            <a:r>
              <a:rPr lang="en-GB" sz="1200">
                <a:solidFill>
                  <a:srgbClr val="1F2328"/>
                </a:solidFill>
                <a:highlight>
                  <a:srgbClr val="FFFFFF"/>
                </a:highlight>
              </a:rPr>
              <a:t> usually means the rotation of points in the IMU coordinate system to the world coordinate system (e.g. ENU). However, the algorithm requires </a:t>
            </a:r>
            <a:r>
              <a:rPr lang="en-GB" sz="1000">
                <a:solidFill>
                  <a:srgbClr val="1F2328"/>
                </a:solidFill>
                <a:highlight>
                  <a:srgbClr val="FFFFFF"/>
                </a:highlight>
                <a:latin typeface="Courier New" panose="02070309020205020404"/>
                <a:ea typeface="Courier New" panose="02070309020205020404"/>
                <a:cs typeface="Courier New" panose="02070309020205020404"/>
                <a:sym typeface="Courier New" panose="02070309020205020404"/>
              </a:rPr>
              <a:t>q_wl</a:t>
            </a:r>
            <a:r>
              <a:rPr lang="en-GB" sz="1200">
                <a:solidFill>
                  <a:srgbClr val="1F2328"/>
                </a:solidFill>
                <a:highlight>
                  <a:srgbClr val="FFFFFF"/>
                </a:highlight>
              </a:rPr>
              <a:t>, the rotation from lidar to world. So we need a rotation from lidar to IMU </a:t>
            </a:r>
            <a:r>
              <a:rPr lang="en-GB" sz="1000">
                <a:solidFill>
                  <a:srgbClr val="1F2328"/>
                </a:solidFill>
                <a:highlight>
                  <a:srgbClr val="FFFFFF"/>
                </a:highlight>
                <a:latin typeface="Courier New" panose="02070309020205020404"/>
                <a:ea typeface="Courier New" panose="02070309020205020404"/>
                <a:cs typeface="Courier New" panose="02070309020205020404"/>
                <a:sym typeface="Courier New" panose="02070309020205020404"/>
              </a:rPr>
              <a:t>q_bl</a:t>
            </a:r>
            <a:r>
              <a:rPr lang="en-GB" sz="1200">
                <a:solidFill>
                  <a:srgbClr val="1F2328"/>
                </a:solidFill>
                <a:highlight>
                  <a:srgbClr val="FFFFFF"/>
                </a:highlight>
              </a:rPr>
              <a:t>, where </a:t>
            </a:r>
            <a:r>
              <a:rPr lang="en-GB" sz="1000">
                <a:solidFill>
                  <a:srgbClr val="1F2328"/>
                </a:solidFill>
                <a:highlight>
                  <a:srgbClr val="FFFFFF"/>
                </a:highlight>
                <a:latin typeface="Courier New" panose="02070309020205020404"/>
                <a:ea typeface="Courier New" panose="02070309020205020404"/>
                <a:cs typeface="Courier New" panose="02070309020205020404"/>
                <a:sym typeface="Courier New" panose="02070309020205020404"/>
              </a:rPr>
              <a:t>q_wl = q_wb * q_bl</a:t>
            </a:r>
            <a:r>
              <a:rPr lang="en-GB" sz="1200">
                <a:solidFill>
                  <a:srgbClr val="1F2328"/>
                </a:solidFill>
                <a:highlight>
                  <a:srgbClr val="FFFFFF"/>
                </a:highlight>
              </a:rPr>
              <a:t>. For convenience, the user only needs to provide </a:t>
            </a:r>
            <a:r>
              <a:rPr lang="en-GB" sz="1000">
                <a:solidFill>
                  <a:srgbClr val="1F2328"/>
                </a:solidFill>
                <a:highlight>
                  <a:srgbClr val="FFFFFF"/>
                </a:highlight>
                <a:latin typeface="Courier New" panose="02070309020205020404"/>
                <a:ea typeface="Courier New" panose="02070309020205020404"/>
                <a:cs typeface="Courier New" panose="02070309020205020404"/>
                <a:sym typeface="Courier New" panose="02070309020205020404"/>
              </a:rPr>
              <a:t>q_lb</a:t>
            </a:r>
            <a:r>
              <a:rPr lang="en-GB" sz="1200">
                <a:solidFill>
                  <a:srgbClr val="1F2328"/>
                </a:solidFill>
                <a:highlight>
                  <a:srgbClr val="FFFFFF"/>
                </a:highlight>
              </a:rPr>
              <a:t> as "extrinsicRPY" in "params.yaml" (same as the "extrinsicRot" if acceleration and attitude have the same coordinate).</a:t>
            </a:r>
            <a:endParaRPr sz="1200">
              <a:solidFill>
                <a:srgbClr val="1F2328"/>
              </a:solidFill>
              <a:highlight>
                <a:srgbClr val="FFFFFF"/>
              </a:highlight>
            </a:endParaRPr>
          </a:p>
          <a:p>
            <a:pPr marL="0" lvl="0" indent="0" algn="l" rtl="0">
              <a:spcBef>
                <a:spcPts val="120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7" name="Shape 47"/>
        <p:cNvGrpSpPr/>
        <p:nvPr/>
      </p:nvGrpSpPr>
      <p:grpSpPr>
        <a:xfrm>
          <a:off x="0" y="0"/>
          <a:ext cx="0" cy="0"/>
          <a:chOff x="0" y="0"/>
          <a:chExt cx="0" cy="0"/>
        </a:xfrm>
      </p:grpSpPr>
      <p:sp>
        <p:nvSpPr>
          <p:cNvPr id="48" name="Google Shape;48;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50" name="Google Shape;50;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1" name="Shape 51"/>
        <p:cNvGrpSpPr/>
        <p:nvPr/>
      </p:nvGrpSpPr>
      <p:grpSpPr>
        <a:xfrm>
          <a:off x="0" y="0"/>
          <a:ext cx="0" cy="0"/>
          <a:chOff x="0" y="0"/>
          <a:chExt cx="0" cy="0"/>
        </a:xfrm>
      </p:grpSpPr>
      <p:sp>
        <p:nvSpPr>
          <p:cNvPr id="52" name="Google Shape;52;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2" name="Google Shape;22;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6" name="Google Shape;26;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7" name="Google Shape;27;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4" name="Google Shape;34;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3" name="Google Shape;43;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4" name="Shape 44"/>
        <p:cNvGrpSpPr/>
        <p:nvPr/>
      </p:nvGrpSpPr>
      <p:grpSpPr>
        <a:xfrm>
          <a:off x="0" y="0"/>
          <a:ext cx="0" cy="0"/>
          <a:chOff x="0" y="0"/>
          <a:chExt cx="0" cy="0"/>
        </a:xfrm>
      </p:grpSpPr>
      <p:sp>
        <p:nvSpPr>
          <p:cNvPr id="45" name="Google Shape;45;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6" name="Google Shape;46;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pic>
        <p:nvPicPr>
          <p:cNvPr id="9" name="Google Shape;9;p1"/>
          <p:cNvPicPr preferRelativeResize="0"/>
          <p:nvPr/>
        </p:nvPicPr>
        <p:blipFill>
          <a:blip r:embed="rId12"/>
          <a:stretch>
            <a:fillRect/>
          </a:stretch>
        </p:blipFill>
        <p:spPr>
          <a:xfrm>
            <a:off x="0" y="0"/>
            <a:ext cx="9144000" cy="864284"/>
          </a:xfrm>
          <a:prstGeom prst="rect">
            <a:avLst/>
          </a:prstGeom>
          <a:noFill/>
          <a:ln>
            <a:noFill/>
          </a:ln>
        </p:spPr>
      </p:pic>
      <p:sp>
        <p:nvSpPr>
          <p:cNvPr id="10" name="Google Shape;10;p1"/>
          <p:cNvSpPr/>
          <p:nvPr/>
        </p:nvSpPr>
        <p:spPr>
          <a:xfrm>
            <a:off x="-8625" y="4825400"/>
            <a:ext cx="9144000" cy="318000"/>
          </a:xfrm>
          <a:prstGeom prst="rect">
            <a:avLst/>
          </a:prstGeom>
          <a:solidFill>
            <a:srgbClr val="C01F24"/>
          </a:solidFill>
          <a:ln w="9525" cap="flat" cmpd="sng">
            <a:solidFill>
              <a:srgbClr val="C01F2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1" name="Google Shape;11;p1"/>
          <p:cNvSpPr txBox="1"/>
          <p:nvPr/>
        </p:nvSpPr>
        <p:spPr>
          <a:xfrm>
            <a:off x="-8625" y="4780550"/>
            <a:ext cx="1378200" cy="40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Oswald"/>
                <a:ea typeface="Oswald"/>
                <a:cs typeface="Oswald"/>
                <a:sym typeface="Oswald"/>
              </a:rPr>
              <a:t>EECE 5554</a:t>
            </a:r>
            <a:endParaRPr sz="1600" b="1">
              <a:solidFill>
                <a:schemeClr val="dk1"/>
              </a:solidFill>
              <a:latin typeface="Oswald"/>
              <a:ea typeface="Oswald"/>
              <a:cs typeface="Oswald"/>
              <a:sym typeface="Oswa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6.png"/><Relationship Id="rId7" Type="http://schemas.openxmlformats.org/officeDocument/2006/relationships/tags" Target="../tags/tag2.xml"/><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25.png"/><Relationship Id="rId3" Type="http://schemas.openxmlformats.org/officeDocument/2006/relationships/tags" Target="../tags/tag1.xml"/><Relationship Id="rId2" Type="http://schemas.microsoft.com/office/2007/relationships/media" Target="../media/media1.mp4"/><Relationship Id="rId10" Type="http://schemas.openxmlformats.org/officeDocument/2006/relationships/notesSlide" Target="../notesSlides/notesSlide18.xml"/><Relationship Id="rId1" Type="http://schemas.openxmlformats.org/officeDocument/2006/relationships/video" Target="../media/media1.mp4"/></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image" Target="../media/image35.png"/><Relationship Id="rId3" Type="http://schemas.openxmlformats.org/officeDocument/2006/relationships/tags" Target="../tags/tag3.xml"/><Relationship Id="rId2" Type="http://schemas.microsoft.com/office/2007/relationships/media" Target="../media/media3.mp4"/><Relationship Id="rId1" Type="http://schemas.openxmlformats.org/officeDocument/2006/relationships/video" Target="../media/media3.mp4"/></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1.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3.xml"/><Relationship Id="rId4" Type="http://schemas.openxmlformats.org/officeDocument/2006/relationships/image" Target="../media/image40.png"/><Relationship Id="rId3" Type="http://schemas.openxmlformats.org/officeDocument/2006/relationships/tags" Target="../tags/tag4.xml"/><Relationship Id="rId2" Type="http://schemas.microsoft.com/office/2007/relationships/media" Target="../media/media4.mp4"/><Relationship Id="rId1" Type="http://schemas.openxmlformats.org/officeDocument/2006/relationships/video" Target="../media/media4.mp4"/></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1.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hyperlink" Target="https://arxiv.org/pdf/2209.10047v1" TargetMode="External"/><Relationship Id="rId2" Type="http://schemas.openxmlformats.org/officeDocument/2006/relationships/hyperlink" Target="https://arxiv.org/pdf/2007.00258.pdf" TargetMode="External"/><Relationship Id="rId1" Type="http://schemas.openxmlformats.org/officeDocument/2006/relationships/hyperlink" Target="https://github.com/TixiaoShan/LIO-SAM" TargetMode="Externa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hyperlink" Target="https://ras.papercept.net/images/temp/IROS/files/0063.pdf" TargetMode="External"/><Relationship Id="rId3" Type="http://schemas.openxmlformats.org/officeDocument/2006/relationships/hyperlink" Target="https://proceedings.mlr.press/v87/shan18a/shan18a.pdf" TargetMode="External"/><Relationship Id="rId2" Type="http://schemas.openxmlformats.org/officeDocument/2006/relationships/hyperlink" Target="https://www.ri.cmu.edu/pub_files/2014/7/Ji_LidarMapping_RSS2014_v8.pdf" TargetMode="External"/><Relationship Id="rId1" Type="http://schemas.openxmlformats.org/officeDocument/2006/relationships/hyperlink" Target="https://ieeexplore.ieee.org/document/859429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6" name="Shape 56"/>
        <p:cNvGrpSpPr/>
        <p:nvPr/>
      </p:nvGrpSpPr>
      <p:grpSpPr>
        <a:xfrm>
          <a:off x="0" y="0"/>
          <a:ext cx="0" cy="0"/>
          <a:chOff x="0" y="0"/>
          <a:chExt cx="0" cy="0"/>
        </a:xfrm>
      </p:grpSpPr>
      <p:sp>
        <p:nvSpPr>
          <p:cNvPr id="57" name="Google Shape;57;p13"/>
          <p:cNvSpPr txBox="1"/>
          <p:nvPr/>
        </p:nvSpPr>
        <p:spPr>
          <a:xfrm>
            <a:off x="82300" y="61725"/>
            <a:ext cx="6129300" cy="65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rPr>
              <a:t>Group 3</a:t>
            </a:r>
            <a:endParaRPr sz="1300">
              <a:solidFill>
                <a:schemeClr val="lt1"/>
              </a:solidFill>
            </a:endParaRPr>
          </a:p>
          <a:p>
            <a:pPr marL="0" lvl="0" indent="0" algn="l" rtl="0">
              <a:spcBef>
                <a:spcPts val="0"/>
              </a:spcBef>
              <a:spcAft>
                <a:spcPts val="0"/>
              </a:spcAft>
              <a:buNone/>
            </a:pPr>
            <a:endParaRPr sz="1300">
              <a:solidFill>
                <a:schemeClr val="lt1"/>
              </a:solidFill>
            </a:endParaRPr>
          </a:p>
          <a:p>
            <a:pPr marL="0" lvl="0" indent="0" algn="l" rtl="0">
              <a:spcBef>
                <a:spcPts val="0"/>
              </a:spcBef>
              <a:spcAft>
                <a:spcPts val="0"/>
              </a:spcAft>
              <a:buNone/>
            </a:pPr>
            <a:r>
              <a:rPr lang="en-GB" sz="1300">
                <a:solidFill>
                  <a:schemeClr val="lt1"/>
                </a:solidFill>
              </a:rPr>
              <a:t>Shayak Bhadraray, </a:t>
            </a:r>
            <a:r>
              <a:rPr lang="en-GB" sz="1300">
                <a:solidFill>
                  <a:schemeClr val="lt1"/>
                </a:solidFill>
              </a:rPr>
              <a:t>Narayanan Ramasamy</a:t>
            </a:r>
            <a:r>
              <a:rPr lang="en-GB" sz="1300">
                <a:solidFill>
                  <a:schemeClr val="lt1"/>
                </a:solidFill>
              </a:rPr>
              <a:t>, Adithya Ramesh, Chirag Dhoka Jain</a:t>
            </a:r>
            <a:endParaRPr sz="1300">
              <a:solidFill>
                <a:schemeClr val="lt1"/>
              </a:solidFill>
            </a:endParaRPr>
          </a:p>
        </p:txBody>
      </p:sp>
      <p:pic>
        <p:nvPicPr>
          <p:cNvPr id="58" name="Google Shape;58;p13"/>
          <p:cNvPicPr preferRelativeResize="0"/>
          <p:nvPr/>
        </p:nvPicPr>
        <p:blipFill>
          <a:blip r:embed="rId2"/>
          <a:stretch>
            <a:fillRect/>
          </a:stretch>
        </p:blipFill>
        <p:spPr>
          <a:xfrm>
            <a:off x="0" y="863300"/>
            <a:ext cx="8225124" cy="3955375"/>
          </a:xfrm>
          <a:prstGeom prst="rect">
            <a:avLst/>
          </a:prstGeom>
          <a:noFill/>
          <a:ln>
            <a:noFill/>
          </a:ln>
        </p:spPr>
      </p:pic>
      <p:sp>
        <p:nvSpPr>
          <p:cNvPr id="59" name="Google Shape;59;p13"/>
          <p:cNvSpPr txBox="1"/>
          <p:nvPr/>
        </p:nvSpPr>
        <p:spPr>
          <a:xfrm>
            <a:off x="5934300" y="2353450"/>
            <a:ext cx="3209700" cy="2371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panose="020B0604020202020204"/>
              <a:buNone/>
            </a:pPr>
            <a:r>
              <a:rPr lang="en-GB" sz="3600" b="1">
                <a:solidFill>
                  <a:srgbClr val="1C1917"/>
                </a:solidFill>
                <a:highlight>
                  <a:srgbClr val="FFFFFF"/>
                </a:highlight>
              </a:rPr>
              <a:t>LIO-SAM </a:t>
            </a:r>
            <a:endParaRPr sz="3600" b="1">
              <a:solidFill>
                <a:srgbClr val="1C1917"/>
              </a:solidFill>
              <a:highlight>
                <a:srgbClr val="FFFFFF"/>
              </a:highlight>
            </a:endParaRPr>
          </a:p>
          <a:p>
            <a:pPr marL="0" lvl="0" indent="0" algn="r" rtl="0">
              <a:lnSpc>
                <a:spcPct val="115000"/>
              </a:lnSpc>
              <a:spcBef>
                <a:spcPts val="0"/>
              </a:spcBef>
              <a:spcAft>
                <a:spcPts val="0"/>
              </a:spcAft>
              <a:buClr>
                <a:schemeClr val="dk1"/>
              </a:buClr>
              <a:buSzPts val="1100"/>
              <a:buFont typeface="Arial" panose="020B0604020202020204"/>
              <a:buNone/>
            </a:pPr>
            <a:endParaRPr sz="1800" b="1">
              <a:solidFill>
                <a:srgbClr val="1C1917"/>
              </a:solidFill>
              <a:highlight>
                <a:srgbClr val="FFFFFF"/>
              </a:highlight>
            </a:endParaRPr>
          </a:p>
          <a:p>
            <a:pPr marL="0" lvl="0" indent="0" algn="r" rtl="0">
              <a:lnSpc>
                <a:spcPct val="115000"/>
              </a:lnSpc>
              <a:spcBef>
                <a:spcPts val="0"/>
              </a:spcBef>
              <a:spcAft>
                <a:spcPts val="0"/>
              </a:spcAft>
              <a:buClr>
                <a:schemeClr val="dk1"/>
              </a:buClr>
              <a:buSzPts val="1100"/>
              <a:buFont typeface="Arial" panose="020B0604020202020204"/>
              <a:buNone/>
            </a:pPr>
            <a:r>
              <a:rPr lang="en-GB" sz="1900" b="1">
                <a:solidFill>
                  <a:schemeClr val="lt1"/>
                </a:solidFill>
                <a:highlight>
                  <a:schemeClr val="dk1"/>
                </a:highlight>
              </a:rPr>
              <a:t>Tightly Coupled Lidar-Inertial Odometry via Smoothing and Mapping</a:t>
            </a:r>
            <a:endParaRPr sz="1900" b="1">
              <a:solidFill>
                <a:schemeClr val="lt1"/>
              </a:solidFill>
              <a:highlight>
                <a:schemeClr val="dk1"/>
              </a:highlight>
            </a:endParaRPr>
          </a:p>
          <a:p>
            <a:pPr marL="0" lvl="0" indent="0" algn="l" rtl="0">
              <a:lnSpc>
                <a:spcPct val="115000"/>
              </a:lnSpc>
              <a:spcBef>
                <a:spcPts val="0"/>
              </a:spcBef>
              <a:spcAft>
                <a:spcPts val="0"/>
              </a:spcAft>
              <a:buClr>
                <a:schemeClr val="dk1"/>
              </a:buClr>
              <a:buSzPts val="1100"/>
              <a:buFont typeface="Arial" panose="020B0604020202020204"/>
              <a:buNone/>
            </a:pPr>
            <a:endParaRPr sz="1100">
              <a:solidFill>
                <a:schemeClr val="dk1"/>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1"/>
          <a:stretch>
            <a:fillRect/>
          </a:stretch>
        </p:blipFill>
        <p:spPr>
          <a:xfrm>
            <a:off x="1311975" y="933425"/>
            <a:ext cx="6520049" cy="3489250"/>
          </a:xfrm>
          <a:prstGeom prst="rect">
            <a:avLst/>
          </a:prstGeom>
          <a:noFill/>
          <a:ln>
            <a:noFill/>
          </a:ln>
        </p:spPr>
      </p:pic>
      <p:sp>
        <p:nvSpPr>
          <p:cNvPr id="131" name="Google Shape;131;p22"/>
          <p:cNvSpPr txBox="1"/>
          <p:nvPr/>
        </p:nvSpPr>
        <p:spPr>
          <a:xfrm>
            <a:off x="0" y="3200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u="sng">
                <a:solidFill>
                  <a:srgbClr val="999999"/>
                </a:solidFill>
              </a:rPr>
              <a:t>System Architecture</a:t>
            </a:r>
            <a:endParaRPr sz="1800" b="1" u="sng">
              <a:solidFill>
                <a:srgbClr val="999999"/>
              </a:solidFill>
            </a:endParaRPr>
          </a:p>
        </p:txBody>
      </p:sp>
      <p:sp>
        <p:nvSpPr>
          <p:cNvPr id="132" name="Google Shape;132;p22"/>
          <p:cNvSpPr txBox="1"/>
          <p:nvPr/>
        </p:nvSpPr>
        <p:spPr>
          <a:xfrm>
            <a:off x="1164000" y="4392200"/>
            <a:ext cx="6816000" cy="2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u="sng">
                <a:solidFill>
                  <a:schemeClr val="dk2"/>
                </a:solidFill>
              </a:rPr>
              <a:t>Figure 4 : System Architecture of LIO SAM</a:t>
            </a:r>
            <a:endParaRPr sz="1200" u="sng">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3"/>
          <p:cNvSpPr txBox="1"/>
          <p:nvPr/>
        </p:nvSpPr>
        <p:spPr>
          <a:xfrm>
            <a:off x="64175" y="919300"/>
            <a:ext cx="8371500" cy="3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2"/>
              </a:solidFill>
            </a:endParaRPr>
          </a:p>
          <a:p>
            <a:pPr marL="0" lvl="0" indent="0" algn="l" rtl="0">
              <a:spcBef>
                <a:spcPts val="0"/>
              </a:spcBef>
              <a:spcAft>
                <a:spcPts val="0"/>
              </a:spcAft>
              <a:buNone/>
            </a:pPr>
            <a:endParaRPr sz="1800" b="1">
              <a:solidFill>
                <a:schemeClr val="dk2"/>
              </a:solidFill>
            </a:endParaRPr>
          </a:p>
          <a:p>
            <a:pPr marL="457200" lvl="0" indent="-311150" algn="l" rtl="0">
              <a:lnSpc>
                <a:spcPct val="150000"/>
              </a:lnSpc>
              <a:spcBef>
                <a:spcPts val="0"/>
              </a:spcBef>
              <a:spcAft>
                <a:spcPts val="0"/>
              </a:spcAft>
              <a:buClr>
                <a:srgbClr val="1C1917"/>
              </a:buClr>
              <a:buSzPts val="1300"/>
              <a:buChar char="●"/>
            </a:pPr>
            <a:r>
              <a:rPr lang="en-GB" sz="1300">
                <a:solidFill>
                  <a:srgbClr val="111111"/>
                </a:solidFill>
                <a:highlight>
                  <a:srgbClr val="FDFDFD"/>
                </a:highlight>
              </a:rPr>
              <a:t>Factor graphs are a class of graphical models in which there are variables and factors. </a:t>
            </a:r>
            <a:endParaRPr sz="1300">
              <a:solidFill>
                <a:srgbClr val="111111"/>
              </a:solidFill>
              <a:highlight>
                <a:srgbClr val="FDFDFD"/>
              </a:highlight>
            </a:endParaRPr>
          </a:p>
          <a:p>
            <a:pPr marL="457200" lvl="0" indent="-311150" algn="l" rtl="0">
              <a:lnSpc>
                <a:spcPct val="150000"/>
              </a:lnSpc>
              <a:spcBef>
                <a:spcPts val="0"/>
              </a:spcBef>
              <a:spcAft>
                <a:spcPts val="0"/>
              </a:spcAft>
              <a:buClr>
                <a:srgbClr val="1C1917"/>
              </a:buClr>
              <a:buSzPts val="1300"/>
              <a:buChar char="●"/>
            </a:pPr>
            <a:r>
              <a:rPr lang="en-GB" sz="1300">
                <a:solidFill>
                  <a:srgbClr val="111111"/>
                </a:solidFill>
                <a:highlight>
                  <a:srgbClr val="FDFDFD"/>
                </a:highlight>
              </a:rPr>
              <a:t>The variables represent unknown quantities in the problem, and the factors represent functions on subsets of the variables. </a:t>
            </a:r>
            <a:endParaRPr sz="1300">
              <a:solidFill>
                <a:srgbClr val="111111"/>
              </a:solidFill>
              <a:highlight>
                <a:srgbClr val="FDFDFD"/>
              </a:highlight>
            </a:endParaRPr>
          </a:p>
          <a:p>
            <a:pPr marL="457200" lvl="0" indent="-311150" algn="l" rtl="0">
              <a:lnSpc>
                <a:spcPct val="150000"/>
              </a:lnSpc>
              <a:spcBef>
                <a:spcPts val="0"/>
              </a:spcBef>
              <a:spcAft>
                <a:spcPts val="0"/>
              </a:spcAft>
              <a:buClr>
                <a:srgbClr val="1C1917"/>
              </a:buClr>
              <a:buSzPts val="1300"/>
              <a:buChar char="●"/>
            </a:pPr>
            <a:r>
              <a:rPr lang="en-GB" sz="1300">
                <a:solidFill>
                  <a:srgbClr val="111111"/>
                </a:solidFill>
                <a:highlight>
                  <a:srgbClr val="FDFDFD"/>
                </a:highlight>
              </a:rPr>
              <a:t>Edges in the factor graph are always between factors and variables, and indicate that a particular factor depends on a particular variable.</a:t>
            </a:r>
            <a:endParaRPr sz="1300">
              <a:solidFill>
                <a:srgbClr val="1C1917"/>
              </a:solidFill>
              <a:highlight>
                <a:srgbClr val="FFFFFF"/>
              </a:highlight>
            </a:endParaRPr>
          </a:p>
          <a:p>
            <a:pPr marL="45720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LIO SAM in a similar way formulates the SLAM problem as a factor graph</a:t>
            </a:r>
            <a:endParaRPr sz="1300">
              <a:solidFill>
                <a:srgbClr val="1C1917"/>
              </a:solidFill>
              <a:highlight>
                <a:srgbClr val="FFFFFF"/>
              </a:highlight>
            </a:endParaRPr>
          </a:p>
          <a:p>
            <a:pPr marL="45720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Allows multi-sensor fusion through different factor types including IMU, Lidar, GPS etc.</a:t>
            </a:r>
            <a:endParaRPr sz="1300">
              <a:solidFill>
                <a:srgbClr val="1C1917"/>
              </a:solidFill>
              <a:highlight>
                <a:srgbClr val="FFFFFF"/>
              </a:highlight>
            </a:endParaRPr>
          </a:p>
          <a:p>
            <a:pPr marL="457200" lvl="0" indent="0" algn="l" rtl="0">
              <a:lnSpc>
                <a:spcPct val="115000"/>
              </a:lnSpc>
              <a:spcBef>
                <a:spcPts val="0"/>
              </a:spcBef>
              <a:spcAft>
                <a:spcPts val="0"/>
              </a:spcAft>
              <a:buNone/>
            </a:pPr>
            <a:endParaRPr sz="1500">
              <a:solidFill>
                <a:srgbClr val="1C1917"/>
              </a:solidFill>
              <a:highlight>
                <a:srgbClr val="FFFFFF"/>
              </a:highlight>
            </a:endParaRPr>
          </a:p>
          <a:p>
            <a:pPr marL="457200" lvl="0" indent="0" algn="l" rtl="0">
              <a:lnSpc>
                <a:spcPct val="115000"/>
              </a:lnSpc>
              <a:spcBef>
                <a:spcPts val="0"/>
              </a:spcBef>
              <a:spcAft>
                <a:spcPts val="0"/>
              </a:spcAft>
              <a:buNone/>
            </a:pPr>
            <a:endParaRPr sz="1500">
              <a:solidFill>
                <a:srgbClr val="FF0000"/>
              </a:solidFill>
              <a:highlight>
                <a:srgbClr val="FFFFFF"/>
              </a:highlight>
            </a:endParaRPr>
          </a:p>
          <a:p>
            <a:pPr marL="457200" lvl="0" indent="0" algn="l" rtl="0">
              <a:lnSpc>
                <a:spcPct val="115000"/>
              </a:lnSpc>
              <a:spcBef>
                <a:spcPts val="0"/>
              </a:spcBef>
              <a:spcAft>
                <a:spcPts val="0"/>
              </a:spcAft>
              <a:buNone/>
            </a:pPr>
            <a:endParaRPr sz="1800" b="1">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spcBef>
                <a:spcPts val="0"/>
              </a:spcBef>
              <a:spcAft>
                <a:spcPts val="0"/>
              </a:spcAft>
              <a:buNone/>
            </a:pPr>
            <a:endParaRPr sz="1500">
              <a:solidFill>
                <a:schemeClr val="dk2"/>
              </a:solidFill>
            </a:endParaRPr>
          </a:p>
        </p:txBody>
      </p:sp>
      <p:sp>
        <p:nvSpPr>
          <p:cNvPr id="138" name="Google Shape;138;p23"/>
          <p:cNvSpPr txBox="1"/>
          <p:nvPr/>
        </p:nvSpPr>
        <p:spPr>
          <a:xfrm>
            <a:off x="0" y="323850"/>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Factor Graphs:</a:t>
            </a:r>
            <a:endParaRPr sz="1800" b="1" u="sng">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1"/>
          <a:stretch>
            <a:fillRect/>
          </a:stretch>
        </p:blipFill>
        <p:spPr>
          <a:xfrm>
            <a:off x="64175" y="1877500"/>
            <a:ext cx="4345044" cy="1663025"/>
          </a:xfrm>
          <a:prstGeom prst="rect">
            <a:avLst/>
          </a:prstGeom>
          <a:noFill/>
          <a:ln>
            <a:noFill/>
          </a:ln>
        </p:spPr>
      </p:pic>
      <p:pic>
        <p:nvPicPr>
          <p:cNvPr id="144" name="Google Shape;144;p24"/>
          <p:cNvPicPr preferRelativeResize="0"/>
          <p:nvPr/>
        </p:nvPicPr>
        <p:blipFill>
          <a:blip r:embed="rId2"/>
          <a:stretch>
            <a:fillRect/>
          </a:stretch>
        </p:blipFill>
        <p:spPr>
          <a:xfrm>
            <a:off x="4926275" y="1673300"/>
            <a:ext cx="3786675" cy="1663025"/>
          </a:xfrm>
          <a:prstGeom prst="rect">
            <a:avLst/>
          </a:prstGeom>
          <a:noFill/>
          <a:ln>
            <a:noFill/>
          </a:ln>
        </p:spPr>
      </p:pic>
      <p:pic>
        <p:nvPicPr>
          <p:cNvPr id="145" name="Google Shape;145;p24"/>
          <p:cNvPicPr preferRelativeResize="0"/>
          <p:nvPr/>
        </p:nvPicPr>
        <p:blipFill>
          <a:blip r:embed="rId3"/>
          <a:stretch>
            <a:fillRect/>
          </a:stretch>
        </p:blipFill>
        <p:spPr>
          <a:xfrm>
            <a:off x="747700" y="3586000"/>
            <a:ext cx="7800975" cy="314325"/>
          </a:xfrm>
          <a:prstGeom prst="rect">
            <a:avLst/>
          </a:prstGeom>
          <a:noFill/>
          <a:ln>
            <a:noFill/>
          </a:ln>
        </p:spPr>
      </p:pic>
      <p:sp>
        <p:nvSpPr>
          <p:cNvPr id="146" name="Google Shape;146;p24"/>
          <p:cNvSpPr txBox="1"/>
          <p:nvPr/>
        </p:nvSpPr>
        <p:spPr>
          <a:xfrm>
            <a:off x="1164000" y="4087400"/>
            <a:ext cx="6816000" cy="2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u="sng">
                <a:solidFill>
                  <a:schemeClr val="dk2"/>
                </a:solidFill>
              </a:rPr>
              <a:t>Figure 5 : Constructing factor graphs using Baye’s Rule</a:t>
            </a:r>
            <a:endParaRPr sz="1200" u="sng">
              <a:solidFill>
                <a:schemeClr val="dk2"/>
              </a:solidFill>
            </a:endParaRPr>
          </a:p>
        </p:txBody>
      </p:sp>
      <p:sp>
        <p:nvSpPr>
          <p:cNvPr id="147" name="Google Shape;147;p24"/>
          <p:cNvSpPr txBox="1"/>
          <p:nvPr/>
        </p:nvSpPr>
        <p:spPr>
          <a:xfrm>
            <a:off x="0" y="314325"/>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Factor Graphs:</a:t>
            </a:r>
            <a:endParaRPr sz="1800" b="1" u="sng">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1"/>
          <a:srcRect t="14177"/>
          <a:stretch>
            <a:fillRect/>
          </a:stretch>
        </p:blipFill>
        <p:spPr>
          <a:xfrm>
            <a:off x="74600" y="1401350"/>
            <a:ext cx="8839199" cy="2798000"/>
          </a:xfrm>
          <a:prstGeom prst="rect">
            <a:avLst/>
          </a:prstGeom>
          <a:noFill/>
          <a:ln>
            <a:noFill/>
          </a:ln>
        </p:spPr>
      </p:pic>
      <p:sp>
        <p:nvSpPr>
          <p:cNvPr id="153" name="Google Shape;153;p25"/>
          <p:cNvSpPr txBox="1"/>
          <p:nvPr/>
        </p:nvSpPr>
        <p:spPr>
          <a:xfrm>
            <a:off x="1086200" y="4194375"/>
            <a:ext cx="68160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u="sng">
                <a:solidFill>
                  <a:schemeClr val="dk2"/>
                </a:solidFill>
              </a:rPr>
              <a:t>Figure 6 : Working factor graph principle of LIO SAM</a:t>
            </a:r>
            <a:endParaRPr sz="1200" u="sng">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6"/>
          <p:cNvSpPr txBox="1"/>
          <p:nvPr/>
        </p:nvSpPr>
        <p:spPr>
          <a:xfrm>
            <a:off x="0" y="359950"/>
            <a:ext cx="477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Advantages over LEGO LOAM:</a:t>
            </a:r>
            <a:endParaRPr sz="1800" b="1" u="sng">
              <a:solidFill>
                <a:srgbClr val="999999"/>
              </a:solidFill>
            </a:endParaRPr>
          </a:p>
          <a:p>
            <a:pPr marL="0" marR="0" lvl="0" indent="0" algn="l" rtl="0">
              <a:lnSpc>
                <a:spcPct val="100000"/>
              </a:lnSpc>
              <a:spcBef>
                <a:spcPts val="0"/>
              </a:spcBef>
              <a:spcAft>
                <a:spcPts val="0"/>
              </a:spcAft>
              <a:buNone/>
            </a:pPr>
            <a:endParaRPr sz="1800" b="1" u="sng">
              <a:solidFill>
                <a:srgbClr val="999999"/>
              </a:solidFill>
            </a:endParaRPr>
          </a:p>
        </p:txBody>
      </p:sp>
      <p:graphicFrame>
        <p:nvGraphicFramePr>
          <p:cNvPr id="159" name="Google Shape;159;p26"/>
          <p:cNvGraphicFramePr/>
          <p:nvPr/>
        </p:nvGraphicFramePr>
        <p:xfrm>
          <a:off x="424400" y="1098838"/>
          <a:ext cx="8295200" cy="3000000"/>
        </p:xfrm>
        <a:graphic>
          <a:graphicData uri="http://schemas.openxmlformats.org/drawingml/2006/table">
            <a:tbl>
              <a:tblPr>
                <a:noFill/>
                <a:tableStyleId>{ED89A18C-67E2-4BD4-BE11-0E85E63D3A7C}</a:tableStyleId>
              </a:tblPr>
              <a:tblGrid>
                <a:gridCol w="4147600"/>
                <a:gridCol w="4147600"/>
              </a:tblGrid>
              <a:tr h="360300">
                <a:tc>
                  <a:txBody>
                    <a:bodyPr/>
                    <a:lstStyle/>
                    <a:p>
                      <a:pPr marL="0" lvl="0" indent="0" algn="ctr" rtl="0">
                        <a:spcBef>
                          <a:spcPts val="0"/>
                        </a:spcBef>
                        <a:spcAft>
                          <a:spcPts val="0"/>
                        </a:spcAft>
                        <a:buNone/>
                      </a:pPr>
                      <a:r>
                        <a:rPr lang="en-GB"/>
                        <a:t>LIO-SAM</a:t>
                      </a:r>
                      <a:endParaRPr lang="en-GB"/>
                    </a:p>
                  </a:txBody>
                  <a:tcPr marL="91425" marR="91425" marT="91425" marB="91425"/>
                </a:tc>
                <a:tc>
                  <a:txBody>
                    <a:bodyPr/>
                    <a:lstStyle/>
                    <a:p>
                      <a:pPr marL="0" lvl="0" indent="0" algn="ctr" rtl="0">
                        <a:spcBef>
                          <a:spcPts val="0"/>
                        </a:spcBef>
                        <a:spcAft>
                          <a:spcPts val="0"/>
                        </a:spcAft>
                        <a:buNone/>
                      </a:pPr>
                      <a:r>
                        <a:rPr lang="en-GB"/>
                        <a:t>LeGO-LOAM</a:t>
                      </a:r>
                      <a:endParaRPr lang="en-GB"/>
                    </a:p>
                  </a:txBody>
                  <a:tcPr marL="91425" marR="91425" marT="91425" marB="91425"/>
                </a:tc>
              </a:tr>
              <a:tr h="769450">
                <a:tc>
                  <a:txBody>
                    <a:bodyPr/>
                    <a:lstStyle/>
                    <a:p>
                      <a:pPr marL="457200" lvl="0" indent="-304800" algn="l" rtl="0">
                        <a:spcBef>
                          <a:spcPts val="0"/>
                        </a:spcBef>
                        <a:spcAft>
                          <a:spcPts val="0"/>
                        </a:spcAft>
                        <a:buSzPts val="1200"/>
                        <a:buChar char="●"/>
                      </a:pPr>
                      <a:r>
                        <a:rPr lang="en-GB" sz="1200"/>
                        <a:t>I</a:t>
                      </a:r>
                      <a:r>
                        <a:rPr lang="en-GB" sz="1200"/>
                        <a:t>ntegrates inertial sensors along with LiDAR, allowing for more robust estimation of motion and better handling of dynamic environments.</a:t>
                      </a:r>
                      <a:endParaRPr sz="1200"/>
                    </a:p>
                  </a:txBody>
                  <a:tcPr marL="91425" marR="91425" marT="91425" marB="91425"/>
                </a:tc>
                <a:tc>
                  <a:txBody>
                    <a:bodyPr/>
                    <a:lstStyle/>
                    <a:p>
                      <a:pPr marL="457200" lvl="0" indent="-304800" algn="l" rtl="0">
                        <a:spcBef>
                          <a:spcPts val="0"/>
                        </a:spcBef>
                        <a:spcAft>
                          <a:spcPts val="0"/>
                        </a:spcAft>
                        <a:buSzPts val="1200"/>
                        <a:buChar char="●"/>
                      </a:pPr>
                      <a:r>
                        <a:rPr lang="en-GB" sz="1200"/>
                        <a:t>It is known for its computational efficiency, which can be advantageous in real-time applications.</a:t>
                      </a:r>
                      <a:endParaRPr sz="1200"/>
                    </a:p>
                  </a:txBody>
                  <a:tcPr marL="91425" marR="91425" marT="91425" marB="91425"/>
                </a:tc>
              </a:tr>
              <a:tr h="836825">
                <a:tc>
                  <a:txBody>
                    <a:bodyPr/>
                    <a:lstStyle/>
                    <a:p>
                      <a:pPr marL="457200" lvl="0" indent="-304800" algn="l" rtl="0">
                        <a:spcBef>
                          <a:spcPts val="0"/>
                        </a:spcBef>
                        <a:spcAft>
                          <a:spcPts val="0"/>
                        </a:spcAft>
                        <a:buSzPts val="1200"/>
                        <a:buChar char="●"/>
                      </a:pPr>
                      <a:r>
                        <a:rPr lang="en-GB" sz="1200"/>
                        <a:t>It employs factor graph optimisation, a sophisticated mathematical method for dealing with uncertainties and improving map and localization estimations.</a:t>
                      </a:r>
                      <a:endParaRPr sz="1200"/>
                    </a:p>
                  </a:txBody>
                  <a:tcPr marL="91425" marR="91425" marT="91425" marB="91425"/>
                </a:tc>
                <a:tc>
                  <a:txBody>
                    <a:bodyPr/>
                    <a:lstStyle/>
                    <a:p>
                      <a:pPr marL="457200" lvl="0" indent="-304800" algn="l" rtl="0">
                        <a:spcBef>
                          <a:spcPts val="0"/>
                        </a:spcBef>
                        <a:spcAft>
                          <a:spcPts val="0"/>
                        </a:spcAft>
                        <a:buSzPts val="1200"/>
                        <a:buChar char="●"/>
                      </a:pPr>
                      <a:r>
                        <a:rPr lang="en-GB" sz="1200"/>
                        <a:t>It's particularly useful in applications where a smaller area needs to be mapped or where real-time performance is critical.</a:t>
                      </a:r>
                      <a:endParaRPr sz="1200"/>
                    </a:p>
                  </a:txBody>
                  <a:tcPr marL="91425" marR="91425" marT="91425" marB="91425"/>
                </a:tc>
              </a:tr>
              <a:tr h="467375">
                <a:tc>
                  <a:txBody>
                    <a:bodyPr/>
                    <a:lstStyle/>
                    <a:p>
                      <a:pPr marL="457200" lvl="0" indent="-304800" algn="l" rtl="0">
                        <a:spcBef>
                          <a:spcPts val="0"/>
                        </a:spcBef>
                        <a:spcAft>
                          <a:spcPts val="0"/>
                        </a:spcAft>
                        <a:buSzPts val="1200"/>
                        <a:buChar char="●"/>
                      </a:pPr>
                      <a:r>
                        <a:rPr lang="en-GB" sz="1200"/>
                        <a:t>It is capable of global optimization, refining the entire map and trajectory to find the best fit considering all available information.</a:t>
                      </a:r>
                      <a:endParaRPr sz="1200"/>
                    </a:p>
                    <a:p>
                      <a:pPr marL="457200" lvl="0" indent="0" algn="l" rtl="0">
                        <a:spcBef>
                          <a:spcPts val="0"/>
                        </a:spcBef>
                        <a:spcAft>
                          <a:spcPts val="0"/>
                        </a:spcAft>
                        <a:buNone/>
                      </a:pPr>
                      <a:endParaRPr sz="1200"/>
                    </a:p>
                    <a:p>
                      <a:pPr marL="457200" lvl="0" indent="0" algn="l" rtl="0">
                        <a:spcBef>
                          <a:spcPts val="0"/>
                        </a:spcBef>
                        <a:spcAft>
                          <a:spcPts val="0"/>
                        </a:spcAft>
                        <a:buNone/>
                      </a:pPr>
                      <a:r>
                        <a:rPr lang="en-GB" sz="1200">
                          <a:solidFill>
                            <a:schemeClr val="dk1"/>
                          </a:solidFill>
                        </a:rPr>
                        <a:t>It's designed to fuse data from multiple sensors, which enhances accuracy and reliability.</a:t>
                      </a:r>
                      <a:endParaRPr sz="1200"/>
                    </a:p>
                  </a:txBody>
                  <a:tcPr marL="91425" marR="91425" marT="91425" marB="91425"/>
                </a:tc>
                <a:tc>
                  <a:txBody>
                    <a:bodyPr/>
                    <a:lstStyle/>
                    <a:p>
                      <a:pPr marL="457200" lvl="0" indent="-304800" algn="l" rtl="0">
                        <a:spcBef>
                          <a:spcPts val="0"/>
                        </a:spcBef>
                        <a:spcAft>
                          <a:spcPts val="0"/>
                        </a:spcAft>
                        <a:buSzPts val="1200"/>
                        <a:buChar char="●"/>
                      </a:pPr>
                      <a:r>
                        <a:rPr lang="en-GB" sz="1200"/>
                        <a:t>It might be easier to implement for certain applications </a:t>
                      </a:r>
                      <a:endParaRPr sz="1200"/>
                    </a:p>
                    <a:p>
                      <a:pPr marL="457200" lvl="0" indent="0" algn="l" rtl="0">
                        <a:spcBef>
                          <a:spcPts val="0"/>
                        </a:spcBef>
                        <a:spcAft>
                          <a:spcPts val="0"/>
                        </a:spcAft>
                        <a:buNone/>
                      </a:pPr>
                      <a:endParaRPr sz="1200"/>
                    </a:p>
                  </a:txBody>
                  <a:tcPr marL="91425" marR="91425" marT="91425" marB="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1"/>
          <a:stretch>
            <a:fillRect/>
          </a:stretch>
        </p:blipFill>
        <p:spPr>
          <a:xfrm>
            <a:off x="186675" y="2004075"/>
            <a:ext cx="3907550" cy="1619250"/>
          </a:xfrm>
          <a:prstGeom prst="rect">
            <a:avLst/>
          </a:prstGeom>
          <a:noFill/>
          <a:ln>
            <a:noFill/>
          </a:ln>
        </p:spPr>
      </p:pic>
      <p:pic>
        <p:nvPicPr>
          <p:cNvPr id="165" name="Google Shape;165;p27"/>
          <p:cNvPicPr preferRelativeResize="0"/>
          <p:nvPr/>
        </p:nvPicPr>
        <p:blipFill>
          <a:blip r:embed="rId2"/>
          <a:stretch>
            <a:fillRect/>
          </a:stretch>
        </p:blipFill>
        <p:spPr>
          <a:xfrm>
            <a:off x="4094225" y="1599525"/>
            <a:ext cx="634375" cy="2248575"/>
          </a:xfrm>
          <a:prstGeom prst="rect">
            <a:avLst/>
          </a:prstGeom>
          <a:noFill/>
          <a:ln>
            <a:noFill/>
          </a:ln>
        </p:spPr>
      </p:pic>
      <p:pic>
        <p:nvPicPr>
          <p:cNvPr id="166" name="Google Shape;166;p27"/>
          <p:cNvPicPr preferRelativeResize="0"/>
          <p:nvPr/>
        </p:nvPicPr>
        <p:blipFill>
          <a:blip r:embed="rId3"/>
          <a:stretch>
            <a:fillRect/>
          </a:stretch>
        </p:blipFill>
        <p:spPr>
          <a:xfrm>
            <a:off x="4728600" y="975375"/>
            <a:ext cx="4110600" cy="1334610"/>
          </a:xfrm>
          <a:prstGeom prst="rect">
            <a:avLst/>
          </a:prstGeom>
          <a:noFill/>
          <a:ln>
            <a:noFill/>
          </a:ln>
        </p:spPr>
      </p:pic>
      <p:pic>
        <p:nvPicPr>
          <p:cNvPr id="167" name="Google Shape;167;p27"/>
          <p:cNvPicPr preferRelativeResize="0"/>
          <p:nvPr/>
        </p:nvPicPr>
        <p:blipFill>
          <a:blip r:embed="rId4"/>
          <a:stretch>
            <a:fillRect/>
          </a:stretch>
        </p:blipFill>
        <p:spPr>
          <a:xfrm>
            <a:off x="4728600" y="3091035"/>
            <a:ext cx="4110600" cy="1346422"/>
          </a:xfrm>
          <a:prstGeom prst="rect">
            <a:avLst/>
          </a:prstGeom>
          <a:noFill/>
          <a:ln>
            <a:noFill/>
          </a:ln>
        </p:spPr>
      </p:pic>
      <p:sp>
        <p:nvSpPr>
          <p:cNvPr id="168" name="Google Shape;168;p27"/>
          <p:cNvSpPr txBox="1"/>
          <p:nvPr/>
        </p:nvSpPr>
        <p:spPr>
          <a:xfrm>
            <a:off x="6083050" y="2202450"/>
            <a:ext cx="335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LOAM</a:t>
            </a:r>
            <a:endParaRPr sz="800">
              <a:solidFill>
                <a:schemeClr val="dk2"/>
              </a:solidFill>
            </a:endParaRPr>
          </a:p>
        </p:txBody>
      </p:sp>
      <p:sp>
        <p:nvSpPr>
          <p:cNvPr id="169" name="Google Shape;169;p27"/>
          <p:cNvSpPr txBox="1"/>
          <p:nvPr/>
        </p:nvSpPr>
        <p:spPr>
          <a:xfrm>
            <a:off x="6144000" y="4355100"/>
            <a:ext cx="335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LIO-SAM</a:t>
            </a:r>
            <a:endParaRPr sz="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28"/>
          <p:cNvSpPr txBox="1"/>
          <p:nvPr/>
        </p:nvSpPr>
        <p:spPr>
          <a:xfrm>
            <a:off x="0" y="359950"/>
            <a:ext cx="477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Issues Faced</a:t>
            </a:r>
            <a:r>
              <a:rPr lang="en-GB" sz="1800" b="1" u="sng">
                <a:solidFill>
                  <a:srgbClr val="999999"/>
                </a:solidFill>
              </a:rPr>
              <a:t>:</a:t>
            </a:r>
            <a:endParaRPr sz="1800" b="1" u="sng">
              <a:solidFill>
                <a:srgbClr val="999999"/>
              </a:solidFill>
            </a:endParaRPr>
          </a:p>
          <a:p>
            <a:pPr marL="0" marR="0" lvl="0" indent="0" algn="l" rtl="0">
              <a:lnSpc>
                <a:spcPct val="100000"/>
              </a:lnSpc>
              <a:spcBef>
                <a:spcPts val="0"/>
              </a:spcBef>
              <a:spcAft>
                <a:spcPts val="0"/>
              </a:spcAft>
              <a:buNone/>
            </a:pPr>
            <a:endParaRPr sz="1800" b="1" u="sng">
              <a:solidFill>
                <a:srgbClr val="999999"/>
              </a:solidFill>
            </a:endParaRPr>
          </a:p>
        </p:txBody>
      </p:sp>
      <p:sp>
        <p:nvSpPr>
          <p:cNvPr id="175" name="Google Shape;175;p28"/>
          <p:cNvSpPr txBox="1"/>
          <p:nvPr/>
        </p:nvSpPr>
        <p:spPr>
          <a:xfrm>
            <a:off x="0" y="1258570"/>
            <a:ext cx="9013825" cy="262636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300" b="1">
                <a:solidFill>
                  <a:schemeClr val="dk1"/>
                </a:solidFill>
              </a:rPr>
              <a:t>Set-up and configuration issues: </a:t>
            </a:r>
            <a:r>
              <a:rPr lang="en-GB" sz="1300">
                <a:solidFill>
                  <a:schemeClr val="dk1"/>
                </a:solidFill>
              </a:rPr>
              <a:t>The original LIO SAM algorithm was developed for ROS ‘</a:t>
            </a:r>
            <a:r>
              <a:rPr lang="en-GB" sz="1300" i="1">
                <a:solidFill>
                  <a:schemeClr val="dk1"/>
                </a:solidFill>
              </a:rPr>
              <a:t>Melodic</a:t>
            </a:r>
            <a:r>
              <a:rPr lang="en-GB" sz="1300">
                <a:solidFill>
                  <a:schemeClr val="dk1"/>
                </a:solidFill>
              </a:rPr>
              <a:t>’. To run the algorithm on ROS ‘</a:t>
            </a:r>
            <a:r>
              <a:rPr lang="en-GB" sz="1300" i="1">
                <a:solidFill>
                  <a:schemeClr val="dk1"/>
                </a:solidFill>
              </a:rPr>
              <a:t>Noetic</a:t>
            </a:r>
            <a:r>
              <a:rPr lang="en-GB" sz="1300">
                <a:solidFill>
                  <a:schemeClr val="dk1"/>
                </a:solidFill>
              </a:rPr>
              <a:t>’ we had to make some changes.</a:t>
            </a:r>
            <a:endParaRPr sz="1300">
              <a:solidFill>
                <a:schemeClr val="dk1"/>
              </a:solidFill>
            </a:endParaRPr>
          </a:p>
          <a:p>
            <a:pPr marL="0" lvl="0" indent="0" algn="just" rtl="0">
              <a:spcBef>
                <a:spcPts val="500"/>
              </a:spcBef>
              <a:spcAft>
                <a:spcPts val="0"/>
              </a:spcAft>
              <a:buClr>
                <a:schemeClr val="dk1"/>
              </a:buClr>
              <a:buSzPts val="1100"/>
              <a:buFont typeface="Arial" panose="020B0604020202020204"/>
              <a:buNone/>
            </a:pPr>
            <a:endParaRPr sz="1300">
              <a:solidFill>
                <a:schemeClr val="dk1"/>
              </a:solidFill>
            </a:endParaRPr>
          </a:p>
          <a:p>
            <a:pPr marL="457200" lvl="0" indent="-311150" algn="just" rtl="0">
              <a:lnSpc>
                <a:spcPct val="115000"/>
              </a:lnSpc>
              <a:spcBef>
                <a:spcPts val="500"/>
              </a:spcBef>
              <a:spcAft>
                <a:spcPts val="0"/>
              </a:spcAft>
              <a:buClr>
                <a:schemeClr val="dk1"/>
              </a:buClr>
              <a:buSzPts val="1300"/>
              <a:buChar char="●"/>
            </a:pPr>
            <a:r>
              <a:rPr lang="en-GB" sz="1300">
                <a:solidFill>
                  <a:schemeClr val="dk1"/>
                </a:solidFill>
              </a:rPr>
              <a:t>OpenCV version compatibility: We updated the openCV version in the utility.h file from</a:t>
            </a:r>
            <a:r>
              <a:rPr lang="en-GB" sz="1300" b="1" i="1">
                <a:solidFill>
                  <a:schemeClr val="dk1"/>
                </a:solidFill>
              </a:rPr>
              <a:t>  ‘#include &lt;opencv/cv.h&gt;’ </a:t>
            </a:r>
            <a:r>
              <a:rPr lang="en-GB" sz="1300">
                <a:solidFill>
                  <a:schemeClr val="dk1"/>
                </a:solidFill>
              </a:rPr>
              <a:t>to </a:t>
            </a:r>
            <a:r>
              <a:rPr lang="en-GB" sz="1300" b="1">
                <a:solidFill>
                  <a:schemeClr val="dk1"/>
                </a:solidFill>
              </a:rPr>
              <a:t> </a:t>
            </a:r>
            <a:r>
              <a:rPr lang="en-GB" sz="1300" b="1" i="1">
                <a:solidFill>
                  <a:schemeClr val="dk1"/>
                </a:solidFill>
              </a:rPr>
              <a:t>‘#include &lt;opencv2/opencv.hpp&gt;’.</a:t>
            </a:r>
            <a:endParaRPr sz="1300" b="1" i="1">
              <a:solidFill>
                <a:schemeClr val="dk1"/>
              </a:solidFill>
            </a:endParaRPr>
          </a:p>
          <a:p>
            <a:pPr marL="457200" lvl="0" indent="-311150" algn="just" rtl="0">
              <a:lnSpc>
                <a:spcPct val="115000"/>
              </a:lnSpc>
              <a:spcBef>
                <a:spcPts val="0"/>
              </a:spcBef>
              <a:spcAft>
                <a:spcPts val="0"/>
              </a:spcAft>
              <a:buClr>
                <a:schemeClr val="dk1"/>
              </a:buClr>
              <a:buSzPts val="1300"/>
              <a:buChar char="●"/>
            </a:pPr>
            <a:r>
              <a:rPr lang="en-GB" sz="1300">
                <a:solidFill>
                  <a:schemeClr val="dk1"/>
                </a:solidFill>
              </a:rPr>
              <a:t>CMake version compatibility: The</a:t>
            </a:r>
            <a:r>
              <a:rPr lang="en-GB" sz="1300" i="1">
                <a:solidFill>
                  <a:schemeClr val="dk1"/>
                </a:solidFill>
              </a:rPr>
              <a:t> ‘</a:t>
            </a:r>
            <a:r>
              <a:rPr lang="en-GB" sz="1300" b="1" i="1">
                <a:solidFill>
                  <a:schemeClr val="dk1"/>
                </a:solidFill>
              </a:rPr>
              <a:t>set(CMAKE_CXX_FLAGS"-std=c++11")’ </a:t>
            </a:r>
            <a:r>
              <a:rPr lang="en-GB" sz="1300">
                <a:solidFill>
                  <a:schemeClr val="dk1"/>
                </a:solidFill>
              </a:rPr>
              <a:t>was changed to  </a:t>
            </a:r>
            <a:r>
              <a:rPr lang="en-GB" sz="1300" b="1" i="1">
                <a:solidFill>
                  <a:schemeClr val="dk1"/>
                </a:solidFill>
              </a:rPr>
              <a:t>‘set(CMAKE_CXX_FLAGS "-std=c++14")’.</a:t>
            </a:r>
            <a:endParaRPr sz="1300" b="1" i="1">
              <a:solidFill>
                <a:schemeClr val="dk1"/>
              </a:solidFill>
            </a:endParaRPr>
          </a:p>
          <a:p>
            <a:pPr marL="457200" lvl="0" indent="-311150" algn="just" rtl="0">
              <a:spcBef>
                <a:spcPts val="0"/>
              </a:spcBef>
              <a:spcAft>
                <a:spcPts val="0"/>
              </a:spcAft>
              <a:buClr>
                <a:schemeClr val="dk1"/>
              </a:buClr>
              <a:buSzPts val="1300"/>
              <a:buChar char="●"/>
            </a:pPr>
            <a:r>
              <a:rPr lang="en-GB" sz="1300">
                <a:solidFill>
                  <a:schemeClr val="dk1"/>
                </a:solidFill>
              </a:rPr>
              <a:t>Gtsam version compatibility: Occasional crashes during the map optimization process were observed, potentially related to GTSAM. Ensuring the correct version of GTSAM, as specified in the documentation, helped mitigate this issue to some extent.</a:t>
            </a:r>
            <a:endParaRPr sz="1300">
              <a:solidFill>
                <a:schemeClr val="dk1"/>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sp>
        <p:nvSpPr>
          <p:cNvPr id="180" name="Google Shape;180;p29"/>
          <p:cNvSpPr txBox="1"/>
          <p:nvPr/>
        </p:nvSpPr>
        <p:spPr>
          <a:xfrm>
            <a:off x="0" y="359950"/>
            <a:ext cx="477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Issues Faced:</a:t>
            </a:r>
            <a:endParaRPr sz="1800" b="1" u="sng">
              <a:solidFill>
                <a:srgbClr val="999999"/>
              </a:solidFill>
            </a:endParaRPr>
          </a:p>
          <a:p>
            <a:pPr marL="0" marR="0" lvl="0" indent="0" algn="l" rtl="0">
              <a:lnSpc>
                <a:spcPct val="100000"/>
              </a:lnSpc>
              <a:spcBef>
                <a:spcPts val="0"/>
              </a:spcBef>
              <a:spcAft>
                <a:spcPts val="0"/>
              </a:spcAft>
              <a:buNone/>
            </a:pPr>
            <a:endParaRPr sz="1800" b="1" u="sng">
              <a:solidFill>
                <a:srgbClr val="999999"/>
              </a:solidFill>
            </a:endParaRPr>
          </a:p>
        </p:txBody>
      </p:sp>
      <p:sp>
        <p:nvSpPr>
          <p:cNvPr id="181" name="Google Shape;181;p29"/>
          <p:cNvSpPr txBox="1"/>
          <p:nvPr/>
        </p:nvSpPr>
        <p:spPr>
          <a:xfrm>
            <a:off x="-635" y="1098550"/>
            <a:ext cx="9087485" cy="364553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300" b="1">
                <a:solidFill>
                  <a:schemeClr val="dk1"/>
                </a:solidFill>
              </a:rPr>
              <a:t>Debugging and runtime</a:t>
            </a:r>
            <a:r>
              <a:rPr lang="en-GB" sz="1300" b="1">
                <a:solidFill>
                  <a:schemeClr val="dk1"/>
                </a:solidFill>
              </a:rPr>
              <a:t> issues:</a:t>
            </a:r>
            <a:endParaRPr sz="1300" b="1">
              <a:solidFill>
                <a:schemeClr val="dk1"/>
              </a:solidFill>
            </a:endParaRPr>
          </a:p>
          <a:p>
            <a:pPr marL="0" lvl="0" indent="0" algn="just" rtl="0">
              <a:spcBef>
                <a:spcPts val="500"/>
              </a:spcBef>
              <a:spcAft>
                <a:spcPts val="0"/>
              </a:spcAft>
              <a:buNone/>
            </a:pPr>
            <a:endParaRPr sz="1300" b="1">
              <a:solidFill>
                <a:schemeClr val="dk1"/>
              </a:solidFill>
            </a:endParaRPr>
          </a:p>
          <a:p>
            <a:pPr marL="457200" lvl="0" indent="-311150" algn="just" rtl="0">
              <a:lnSpc>
                <a:spcPct val="115000"/>
              </a:lnSpc>
              <a:spcBef>
                <a:spcPts val="500"/>
              </a:spcBef>
              <a:spcAft>
                <a:spcPts val="0"/>
              </a:spcAft>
              <a:buClr>
                <a:schemeClr val="dk1"/>
              </a:buClr>
              <a:buSzPts val="1300"/>
              <a:buChar char="●"/>
            </a:pPr>
            <a:r>
              <a:rPr lang="en-GB" sz="1300" b="1">
                <a:solidFill>
                  <a:schemeClr val="dk1"/>
                </a:solidFill>
              </a:rPr>
              <a:t>Remapping the rostopics: </a:t>
            </a:r>
            <a:r>
              <a:rPr lang="en-GB" sz="1300">
                <a:solidFill>
                  <a:schemeClr val="dk1"/>
                </a:solidFill>
              </a:rPr>
              <a:t>Rostopics were remapped as required by the above-described convention while executing </a:t>
            </a:r>
            <a:r>
              <a:rPr lang="en-GB" sz="1300" i="1">
                <a:solidFill>
                  <a:schemeClr val="dk1"/>
                </a:solidFill>
              </a:rPr>
              <a:t>roslaunch</a:t>
            </a:r>
            <a:r>
              <a:rPr lang="en-GB" sz="1300">
                <a:solidFill>
                  <a:schemeClr val="dk1"/>
                </a:solidFill>
              </a:rPr>
              <a:t> commands and playing the data bags.</a:t>
            </a:r>
            <a:endParaRPr sz="1300">
              <a:solidFill>
                <a:schemeClr val="dk1"/>
              </a:solidFill>
            </a:endParaRPr>
          </a:p>
          <a:p>
            <a:pPr marL="457200" lvl="0" indent="-311150" algn="just" rtl="0">
              <a:spcBef>
                <a:spcPts val="0"/>
              </a:spcBef>
              <a:spcAft>
                <a:spcPts val="0"/>
              </a:spcAft>
              <a:buClr>
                <a:schemeClr val="dk1"/>
              </a:buClr>
              <a:buSzPts val="1300"/>
              <a:buChar char="●"/>
            </a:pPr>
            <a:r>
              <a:rPr lang="en-GB" sz="1300" b="1">
                <a:solidFill>
                  <a:schemeClr val="dk1"/>
                </a:solidFill>
              </a:rPr>
              <a:t>Random offset behavior in Odometry Estimates: </a:t>
            </a:r>
            <a:r>
              <a:rPr lang="en-GB" sz="1300">
                <a:solidFill>
                  <a:schemeClr val="dk1"/>
                </a:solidFill>
              </a:rPr>
              <a:t>We observed a randomized offset in the odometry estimates, suggesting intermittent misalignments. Certain tweaks to the synchronization algorithm were made, and the playback speed during rosbag playback (rosbag play) was adjusted to improve temporal consistency.</a:t>
            </a:r>
            <a:endParaRPr sz="1300">
              <a:solidFill>
                <a:schemeClr val="dk1"/>
              </a:solidFill>
            </a:endParaRPr>
          </a:p>
          <a:p>
            <a:pPr marL="457200" lvl="0" indent="-311150" algn="just" rtl="0">
              <a:spcBef>
                <a:spcPts val="0"/>
              </a:spcBef>
              <a:spcAft>
                <a:spcPts val="0"/>
              </a:spcAft>
              <a:buClr>
                <a:schemeClr val="dk1"/>
              </a:buClr>
              <a:buSzPts val="1300"/>
              <a:buChar char="●"/>
            </a:pPr>
            <a:r>
              <a:rPr lang="en-GB" sz="1300" b="1">
                <a:solidFill>
                  <a:schemeClr val="dk1"/>
                </a:solidFill>
              </a:rPr>
              <a:t>Synchronization of Sensor Data: </a:t>
            </a:r>
            <a:r>
              <a:rPr lang="en-GB" sz="1300">
                <a:solidFill>
                  <a:schemeClr val="dk1"/>
                </a:solidFill>
              </a:rPr>
              <a:t>ROS bags contain recorded sensor data with timestamps. Lowering the playback rate allows more time for the system to process and synchronize lidar and IMU data accurately. This can be crucial for algorithms that rely on precise temporal alignment between different sensor modalities.</a:t>
            </a:r>
            <a:endParaRPr sz="1300">
              <a:solidFill>
                <a:schemeClr val="dk1"/>
              </a:solidFill>
            </a:endParaRPr>
          </a:p>
          <a:p>
            <a:pPr marL="457200" lvl="0" indent="-311150" algn="just" rtl="0">
              <a:spcBef>
                <a:spcPts val="500"/>
              </a:spcBef>
              <a:spcAft>
                <a:spcPts val="0"/>
              </a:spcAft>
              <a:buClr>
                <a:schemeClr val="dk1"/>
              </a:buClr>
              <a:buSzPts val="1300"/>
              <a:buChar char="●"/>
            </a:pPr>
            <a:r>
              <a:rPr lang="en-GB" sz="1300" b="1">
                <a:solidFill>
                  <a:schemeClr val="dk1"/>
                </a:solidFill>
              </a:rPr>
              <a:t>Debugging and Visualization: </a:t>
            </a:r>
            <a:r>
              <a:rPr lang="en-GB" sz="1300">
                <a:solidFill>
                  <a:schemeClr val="dk1"/>
                </a:solidFill>
              </a:rPr>
              <a:t>Slowing down the playback rate facilitates easier debugging and visualization. Users can observe the algorithm's intermediate states, inspect visualizations in real time, and identify potential issues more effectively at a slower pace.</a:t>
            </a:r>
            <a:endParaRPr sz="1300">
              <a:solidFill>
                <a:schemeClr val="dk1"/>
              </a:solidFill>
            </a:endParaRPr>
          </a:p>
          <a:p>
            <a:pPr marL="457200" lvl="0" indent="-311150" algn="just" rtl="0">
              <a:spcBef>
                <a:spcPts val="500"/>
              </a:spcBef>
              <a:spcAft>
                <a:spcPts val="0"/>
              </a:spcAft>
              <a:buClr>
                <a:schemeClr val="dk1"/>
              </a:buClr>
              <a:buSzPts val="1300"/>
              <a:buChar char="●"/>
            </a:pPr>
            <a:r>
              <a:rPr lang="en-GB" sz="1300" b="1">
                <a:solidFill>
                  <a:schemeClr val="dk1"/>
                </a:solidFill>
              </a:rPr>
              <a:t>Parameter Tuning: </a:t>
            </a:r>
            <a:r>
              <a:rPr lang="en-GB" sz="1300">
                <a:solidFill>
                  <a:schemeClr val="dk1"/>
                </a:solidFill>
              </a:rPr>
              <a:t>Some algorithms might have parameters that need fine-tuning. Lowering the playback rate provides more time for parameter adjustments and allows users to observe the impact of these changes on the algorithm's performance.</a:t>
            </a:r>
            <a:endParaRPr sz="1300" b="1">
              <a:solidFill>
                <a:schemeClr val="dk1"/>
              </a:solidFill>
            </a:endParaRPr>
          </a:p>
          <a:p>
            <a:pPr marL="0" lvl="0" indent="0" algn="just" rtl="0">
              <a:spcBef>
                <a:spcPts val="500"/>
              </a:spcBef>
              <a:spcAft>
                <a:spcPts val="500"/>
              </a:spcAft>
              <a:buNone/>
            </a:pPr>
            <a:endParaRPr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8" name="Google Shape;188;p30"/>
          <p:cNvSpPr txBox="1"/>
          <p:nvPr/>
        </p:nvSpPr>
        <p:spPr>
          <a:xfrm>
            <a:off x="761358" y="4040163"/>
            <a:ext cx="2743200" cy="39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900">
                <a:solidFill>
                  <a:schemeClr val="dk1"/>
                </a:solidFill>
              </a:rPr>
              <a:t>Park Dataset</a:t>
            </a:r>
            <a:r>
              <a:rPr lang="en-US" altLang="en-GB" sz="900">
                <a:solidFill>
                  <a:schemeClr val="dk1"/>
                </a:solidFill>
              </a:rPr>
              <a:t> Video</a:t>
            </a:r>
            <a:endParaRPr lang="en-US" altLang="en-GB" sz="900">
              <a:solidFill>
                <a:schemeClr val="dk1"/>
              </a:solidFill>
            </a:endParaRPr>
          </a:p>
        </p:txBody>
      </p:sp>
      <p:sp>
        <p:nvSpPr>
          <p:cNvPr id="189" name="Google Shape;189;p30"/>
          <p:cNvSpPr txBox="1"/>
          <p:nvPr/>
        </p:nvSpPr>
        <p:spPr>
          <a:xfrm>
            <a:off x="5374388" y="4040163"/>
            <a:ext cx="2743200" cy="39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900">
                <a:solidFill>
                  <a:schemeClr val="dk1"/>
                </a:solidFill>
              </a:rPr>
              <a:t>Garden dataset</a:t>
            </a:r>
            <a:r>
              <a:rPr lang="en-US" altLang="en-GB" sz="900">
                <a:solidFill>
                  <a:schemeClr val="dk1"/>
                </a:solidFill>
              </a:rPr>
              <a:t> Video</a:t>
            </a:r>
            <a:endParaRPr lang="en-US" altLang="en-GB" sz="900">
              <a:solidFill>
                <a:schemeClr val="dk1"/>
              </a:solidFill>
            </a:endParaRPr>
          </a:p>
        </p:txBody>
      </p:sp>
      <p:sp>
        <p:nvSpPr>
          <p:cNvPr id="191" name="Google Shape;191;p30"/>
          <p:cNvSpPr txBox="1"/>
          <p:nvPr/>
        </p:nvSpPr>
        <p:spPr>
          <a:xfrm>
            <a:off x="0" y="359950"/>
            <a:ext cx="4773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Rviz </a:t>
            </a:r>
            <a:r>
              <a:rPr lang="en-GB" sz="1800" b="1" u="sng">
                <a:solidFill>
                  <a:srgbClr val="999999"/>
                </a:solidFill>
              </a:rPr>
              <a:t>visualization</a:t>
            </a:r>
            <a:r>
              <a:rPr lang="en-GB" sz="1800" b="1" u="sng">
                <a:solidFill>
                  <a:srgbClr val="999999"/>
                </a:solidFill>
              </a:rPr>
              <a:t> on </a:t>
            </a:r>
            <a:r>
              <a:rPr lang="en-GB" sz="1800" b="1" u="sng">
                <a:solidFill>
                  <a:srgbClr val="999999"/>
                </a:solidFill>
              </a:rPr>
              <a:t>author</a:t>
            </a:r>
            <a:r>
              <a:rPr lang="en-GB" sz="1800" b="1" u="sng">
                <a:solidFill>
                  <a:srgbClr val="999999"/>
                </a:solidFill>
              </a:rPr>
              <a:t> datasets:</a:t>
            </a:r>
            <a:endParaRPr sz="1800" b="1" u="sng">
              <a:solidFill>
                <a:srgbClr val="999999"/>
              </a:solidFill>
            </a:endParaRPr>
          </a:p>
        </p:txBody>
      </p:sp>
      <p:pic>
        <p:nvPicPr>
          <p:cNvPr id="3" name="park_data">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55930" y="1685925"/>
            <a:ext cx="3860800" cy="2318385"/>
          </a:xfrm>
          <a:prstGeom prst="rect">
            <a:avLst/>
          </a:prstGeom>
        </p:spPr>
      </p:pic>
      <p:pic>
        <p:nvPicPr>
          <p:cNvPr id="2" name="gadern data">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4812665" y="1654810"/>
            <a:ext cx="3867785" cy="23495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seq>
            <p:video fullScrn="0">
              <p:cMediaNode>
                <p:cTn id="8" fill="hold" display="1">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0" y="3504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u="sng">
                <a:solidFill>
                  <a:srgbClr val="999999"/>
                </a:solidFill>
              </a:rPr>
              <a:t>Cloud point v</a:t>
            </a:r>
            <a:r>
              <a:rPr lang="en-GB" sz="1800" b="1" u="sng">
                <a:solidFill>
                  <a:srgbClr val="999999"/>
                </a:solidFill>
              </a:rPr>
              <a:t>isualization Park dataset</a:t>
            </a:r>
            <a:endParaRPr sz="1800" b="1" u="sng">
              <a:solidFill>
                <a:srgbClr val="999999"/>
              </a:solidFill>
            </a:endParaRPr>
          </a:p>
        </p:txBody>
      </p:sp>
      <p:pic>
        <p:nvPicPr>
          <p:cNvPr id="197" name="Google Shape;197;p31"/>
          <p:cNvPicPr preferRelativeResize="0"/>
          <p:nvPr/>
        </p:nvPicPr>
        <p:blipFill rotWithShape="1">
          <a:blip r:embed="rId1"/>
          <a:srcRect l="4786" t="17220" r="31648" b="26539"/>
          <a:stretch>
            <a:fillRect/>
          </a:stretch>
        </p:blipFill>
        <p:spPr>
          <a:xfrm>
            <a:off x="1410775" y="1073276"/>
            <a:ext cx="2430878" cy="1333625"/>
          </a:xfrm>
          <a:prstGeom prst="rect">
            <a:avLst/>
          </a:prstGeom>
          <a:noFill/>
          <a:ln>
            <a:noFill/>
          </a:ln>
        </p:spPr>
      </p:pic>
      <p:pic>
        <p:nvPicPr>
          <p:cNvPr id="198" name="Google Shape;198;p31"/>
          <p:cNvPicPr preferRelativeResize="0"/>
          <p:nvPr/>
        </p:nvPicPr>
        <p:blipFill rotWithShape="1">
          <a:blip r:embed="rId2"/>
          <a:srcRect l="6896" t="5963" r="15173" b="7110"/>
          <a:stretch>
            <a:fillRect/>
          </a:stretch>
        </p:blipFill>
        <p:spPr>
          <a:xfrm>
            <a:off x="5048850" y="1081325"/>
            <a:ext cx="2291185" cy="1360650"/>
          </a:xfrm>
          <a:prstGeom prst="rect">
            <a:avLst/>
          </a:prstGeom>
          <a:noFill/>
          <a:ln>
            <a:noFill/>
          </a:ln>
        </p:spPr>
      </p:pic>
      <p:pic>
        <p:nvPicPr>
          <p:cNvPr id="199" name="Google Shape;199;p31"/>
          <p:cNvPicPr preferRelativeResize="0"/>
          <p:nvPr/>
        </p:nvPicPr>
        <p:blipFill>
          <a:blip r:embed="rId3"/>
          <a:stretch>
            <a:fillRect/>
          </a:stretch>
        </p:blipFill>
        <p:spPr>
          <a:xfrm>
            <a:off x="1419199" y="2998250"/>
            <a:ext cx="2414030" cy="1333625"/>
          </a:xfrm>
          <a:prstGeom prst="rect">
            <a:avLst/>
          </a:prstGeom>
          <a:noFill/>
          <a:ln>
            <a:noFill/>
          </a:ln>
        </p:spPr>
      </p:pic>
      <p:pic>
        <p:nvPicPr>
          <p:cNvPr id="200" name="Google Shape;200;p31"/>
          <p:cNvPicPr preferRelativeResize="0"/>
          <p:nvPr/>
        </p:nvPicPr>
        <p:blipFill rotWithShape="1">
          <a:blip r:embed="rId4"/>
          <a:srcRect l="5774" t="23188" r="18347" b="23134"/>
          <a:stretch>
            <a:fillRect/>
          </a:stretch>
        </p:blipFill>
        <p:spPr>
          <a:xfrm>
            <a:off x="5048850" y="3006700"/>
            <a:ext cx="2430875" cy="1316735"/>
          </a:xfrm>
          <a:prstGeom prst="rect">
            <a:avLst/>
          </a:prstGeom>
          <a:noFill/>
          <a:ln>
            <a:noFill/>
          </a:ln>
        </p:spPr>
      </p:pic>
      <p:sp>
        <p:nvSpPr>
          <p:cNvPr id="201" name="Google Shape;201;p31"/>
          <p:cNvSpPr txBox="1"/>
          <p:nvPr/>
        </p:nvSpPr>
        <p:spPr>
          <a:xfrm>
            <a:off x="1254600" y="2371938"/>
            <a:ext cx="2743200" cy="39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900">
                <a:solidFill>
                  <a:schemeClr val="dk1"/>
                </a:solidFill>
              </a:rPr>
              <a:t>Here the points correspond to the corner/distinctive features of the environment.</a:t>
            </a:r>
            <a:endParaRPr sz="1800">
              <a:solidFill>
                <a:schemeClr val="dk2"/>
              </a:solidFill>
            </a:endParaRPr>
          </a:p>
        </p:txBody>
      </p:sp>
      <p:sp>
        <p:nvSpPr>
          <p:cNvPr id="202" name="Google Shape;202;p31"/>
          <p:cNvSpPr txBox="1"/>
          <p:nvPr/>
        </p:nvSpPr>
        <p:spPr>
          <a:xfrm>
            <a:off x="4822825" y="2371950"/>
            <a:ext cx="27432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t>Here the points correspond to the surface/continuous regions in the environment.</a:t>
            </a:r>
            <a:endParaRPr sz="900"/>
          </a:p>
          <a:p>
            <a:pPr marL="0" lvl="0" indent="0" algn="ctr" rtl="0">
              <a:lnSpc>
                <a:spcPct val="115000"/>
              </a:lnSpc>
              <a:spcBef>
                <a:spcPts val="0"/>
              </a:spcBef>
              <a:spcAft>
                <a:spcPts val="0"/>
              </a:spcAft>
              <a:buNone/>
            </a:pPr>
            <a:endParaRPr sz="900">
              <a:solidFill>
                <a:schemeClr val="dk1"/>
              </a:solidFill>
            </a:endParaRPr>
          </a:p>
        </p:txBody>
      </p:sp>
      <p:sp>
        <p:nvSpPr>
          <p:cNvPr id="203" name="Google Shape;203;p31"/>
          <p:cNvSpPr txBox="1"/>
          <p:nvPr/>
        </p:nvSpPr>
        <p:spPr>
          <a:xfrm>
            <a:off x="1254588" y="4360375"/>
            <a:ext cx="27432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rPr>
              <a:t>Visualization of the resulting trajectory.</a:t>
            </a:r>
            <a:endParaRPr sz="900">
              <a:solidFill>
                <a:schemeClr val="dk1"/>
              </a:solidFill>
            </a:endParaRPr>
          </a:p>
          <a:p>
            <a:pPr marL="0" lvl="0" indent="0" algn="ctr" rtl="0">
              <a:lnSpc>
                <a:spcPct val="115000"/>
              </a:lnSpc>
              <a:spcBef>
                <a:spcPts val="0"/>
              </a:spcBef>
              <a:spcAft>
                <a:spcPts val="0"/>
              </a:spcAft>
              <a:buNone/>
            </a:pPr>
            <a:endParaRPr sz="900">
              <a:solidFill>
                <a:schemeClr val="dk1"/>
              </a:solidFill>
            </a:endParaRPr>
          </a:p>
        </p:txBody>
      </p:sp>
      <p:sp>
        <p:nvSpPr>
          <p:cNvPr id="204" name="Google Shape;204;p31"/>
          <p:cNvSpPr txBox="1"/>
          <p:nvPr/>
        </p:nvSpPr>
        <p:spPr>
          <a:xfrm>
            <a:off x="4693938" y="4360375"/>
            <a:ext cx="3140700" cy="39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900"/>
              <a:t>Global map: Provides a high-level overview of the spatial layout, structure, and key features of the environment.</a:t>
            </a:r>
            <a:endParaRPr sz="1100"/>
          </a:p>
          <a:p>
            <a:pPr marL="0" lvl="0" indent="0" algn="ctr" rtl="0">
              <a:lnSpc>
                <a:spcPct val="115000"/>
              </a:lnSpc>
              <a:spcBef>
                <a:spcPts val="0"/>
              </a:spcBef>
              <a:spcAft>
                <a:spcPts val="0"/>
              </a:spcAft>
              <a:buNone/>
            </a:pPr>
            <a:endParaRPr sz="9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3" name="Shape 63"/>
        <p:cNvGrpSpPr/>
        <p:nvPr/>
      </p:nvGrpSpPr>
      <p:grpSpPr>
        <a:xfrm>
          <a:off x="0" y="0"/>
          <a:ext cx="0" cy="0"/>
          <a:chOff x="0" y="0"/>
          <a:chExt cx="0" cy="0"/>
        </a:xfrm>
      </p:grpSpPr>
      <p:sp>
        <p:nvSpPr>
          <p:cNvPr id="64" name="Google Shape;64;p14"/>
          <p:cNvSpPr txBox="1"/>
          <p:nvPr/>
        </p:nvSpPr>
        <p:spPr>
          <a:xfrm>
            <a:off x="635" y="919480"/>
            <a:ext cx="8998585" cy="368363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300">
              <a:solidFill>
                <a:schemeClr val="dk2"/>
              </a:solidFill>
            </a:endParaRPr>
          </a:p>
          <a:p>
            <a:pPr marL="457200" lvl="0" indent="-317500" algn="l" rtl="0">
              <a:lnSpc>
                <a:spcPct val="150000"/>
              </a:lnSpc>
              <a:spcBef>
                <a:spcPts val="0"/>
              </a:spcBef>
              <a:spcAft>
                <a:spcPts val="0"/>
              </a:spcAft>
              <a:buClr>
                <a:srgbClr val="1C1917"/>
              </a:buClr>
              <a:buSzPts val="1400"/>
              <a:buChar char="●"/>
            </a:pPr>
            <a:r>
              <a:rPr lang="en-GB">
                <a:solidFill>
                  <a:srgbClr val="1C1917"/>
                </a:solidFill>
                <a:highlight>
                  <a:srgbClr val="FFFFFF"/>
                </a:highlight>
              </a:rPr>
              <a:t>Simultaneous localization and mapping (SLAM) is the process of constructing a map of an unknown environment while concurrently keeping track of the agent's location</a:t>
            </a:r>
            <a:endParaRPr>
              <a:solidFill>
                <a:srgbClr val="1C1917"/>
              </a:solidFill>
              <a:highlight>
                <a:srgbClr val="FFFFFF"/>
              </a:highlight>
            </a:endParaRPr>
          </a:p>
          <a:p>
            <a:pPr marL="457200" lvl="0" indent="-317500" algn="l" rtl="0">
              <a:lnSpc>
                <a:spcPct val="150000"/>
              </a:lnSpc>
              <a:spcBef>
                <a:spcPts val="0"/>
              </a:spcBef>
              <a:spcAft>
                <a:spcPts val="0"/>
              </a:spcAft>
              <a:buClr>
                <a:srgbClr val="1C1917"/>
              </a:buClr>
              <a:buSzPts val="1400"/>
              <a:buChar char="●"/>
            </a:pPr>
            <a:r>
              <a:rPr lang="en-GB">
                <a:solidFill>
                  <a:srgbClr val="1C1917"/>
                </a:solidFill>
                <a:highlight>
                  <a:srgbClr val="FFFFFF"/>
                </a:highlight>
              </a:rPr>
              <a:t>What are the Key challenges of SLAM?</a:t>
            </a:r>
            <a:endParaRPr>
              <a:solidFill>
                <a:srgbClr val="1C1917"/>
              </a:solidFill>
              <a:highlight>
                <a:srgbClr val="FFFFFF"/>
              </a:highlight>
            </a:endParaRPr>
          </a:p>
          <a:p>
            <a:pPr marL="914400" lvl="1" indent="-317500" algn="just" rtl="0">
              <a:lnSpc>
                <a:spcPct val="150000"/>
              </a:lnSpc>
              <a:spcBef>
                <a:spcPts val="0"/>
              </a:spcBef>
              <a:spcAft>
                <a:spcPts val="0"/>
              </a:spcAft>
              <a:buClr>
                <a:srgbClr val="1C1917"/>
              </a:buClr>
              <a:buSzPts val="1400"/>
              <a:buChar char="○"/>
            </a:pPr>
            <a:r>
              <a:rPr lang="en-GB">
                <a:solidFill>
                  <a:schemeClr val="dk1"/>
                </a:solidFill>
              </a:rPr>
              <a:t>Lidar-based simultaneous localization and mapping (SLAM) methods have become popular for accurate 6DOF state estimation. However, methods like lidar odometry and mapping (LOAM) </a:t>
            </a:r>
            <a:r>
              <a:rPr lang="en-GB">
                <a:solidFill>
                  <a:srgbClr val="1C1917"/>
                </a:solidFill>
                <a:highlight>
                  <a:srgbClr val="FFFFFF"/>
                </a:highlight>
              </a:rPr>
              <a:t>suffer from drift over long durations and lack flexibility for sensor fusion.</a:t>
            </a:r>
            <a:endParaRPr>
              <a:solidFill>
                <a:srgbClr val="1C1917"/>
              </a:solidFill>
              <a:highlight>
                <a:srgbClr val="FFFFFF"/>
              </a:highlight>
            </a:endParaRPr>
          </a:p>
          <a:p>
            <a:pPr marL="457200" lvl="0" indent="-317500" algn="just" rtl="0">
              <a:lnSpc>
                <a:spcPct val="150000"/>
              </a:lnSpc>
              <a:spcBef>
                <a:spcPts val="500"/>
              </a:spcBef>
              <a:spcAft>
                <a:spcPts val="0"/>
              </a:spcAft>
              <a:buClr>
                <a:srgbClr val="1C1917"/>
              </a:buClr>
              <a:buSzPts val="1400"/>
              <a:buChar char="●"/>
            </a:pPr>
            <a:r>
              <a:rPr lang="en-GB">
                <a:solidFill>
                  <a:srgbClr val="1C1917"/>
                </a:solidFill>
                <a:highlight>
                  <a:srgbClr val="FFFFFF"/>
                </a:highlight>
              </a:rPr>
              <a:t>We thus investigate a lidar inertial odometry framework via smoothing and mapping (LIO-SAM) based on a factor graph optimiz</a:t>
            </a:r>
            <a:r>
              <a:rPr lang="en-GB">
                <a:solidFill>
                  <a:schemeClr val="dk1"/>
                </a:solidFill>
              </a:rPr>
              <a:t>ation approach to address these challenges</a:t>
            </a:r>
            <a:endParaRPr>
              <a:solidFill>
                <a:srgbClr val="1C1917"/>
              </a:solidFill>
              <a:highlight>
                <a:srgbClr val="FFFFFF"/>
              </a:highlight>
            </a:endParaRPr>
          </a:p>
          <a:p>
            <a:pPr marL="0" lvl="0" indent="0" algn="l" rtl="0">
              <a:lnSpc>
                <a:spcPct val="150000"/>
              </a:lnSpc>
              <a:spcBef>
                <a:spcPts val="500"/>
              </a:spcBef>
              <a:spcAft>
                <a:spcPts val="0"/>
              </a:spcAft>
              <a:buNone/>
            </a:pPr>
            <a:endParaRPr sz="1300">
              <a:solidFill>
                <a:schemeClr val="dk2"/>
              </a:solidFill>
            </a:endParaRPr>
          </a:p>
        </p:txBody>
      </p:sp>
      <p:sp>
        <p:nvSpPr>
          <p:cNvPr id="65" name="Google Shape;65;p14"/>
          <p:cNvSpPr txBox="1"/>
          <p:nvPr/>
        </p:nvSpPr>
        <p:spPr>
          <a:xfrm>
            <a:off x="0" y="323850"/>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Introduction</a:t>
            </a:r>
            <a:r>
              <a:rPr lang="en-GB" sz="1800" b="1" u="sng">
                <a:solidFill>
                  <a:srgbClr val="B7B7B7"/>
                </a:solidFill>
              </a:rPr>
              <a:t>:</a:t>
            </a:r>
            <a:endParaRPr sz="1800" b="1" u="sng">
              <a:solidFill>
                <a:srgbClr val="B7B7B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pic>
        <p:nvPicPr>
          <p:cNvPr id="209" name="Google Shape;209;p32"/>
          <p:cNvPicPr preferRelativeResize="0"/>
          <p:nvPr/>
        </p:nvPicPr>
        <p:blipFill rotWithShape="1">
          <a:blip r:embed="rId1"/>
          <a:srcRect l="8770" t="10959" r="16774" b="4865"/>
          <a:stretch>
            <a:fillRect/>
          </a:stretch>
        </p:blipFill>
        <p:spPr>
          <a:xfrm>
            <a:off x="1626813" y="1036203"/>
            <a:ext cx="2314676" cy="1471360"/>
          </a:xfrm>
          <a:prstGeom prst="rect">
            <a:avLst/>
          </a:prstGeom>
          <a:noFill/>
          <a:ln>
            <a:noFill/>
          </a:ln>
        </p:spPr>
      </p:pic>
      <p:pic>
        <p:nvPicPr>
          <p:cNvPr id="210" name="Google Shape;210;p32"/>
          <p:cNvPicPr preferRelativeResize="0"/>
          <p:nvPr/>
        </p:nvPicPr>
        <p:blipFill rotWithShape="1">
          <a:blip r:embed="rId2"/>
          <a:srcRect/>
          <a:stretch>
            <a:fillRect/>
          </a:stretch>
        </p:blipFill>
        <p:spPr>
          <a:xfrm>
            <a:off x="1626825" y="2880588"/>
            <a:ext cx="2365325" cy="1535500"/>
          </a:xfrm>
          <a:prstGeom prst="rect">
            <a:avLst/>
          </a:prstGeom>
          <a:noFill/>
          <a:ln>
            <a:noFill/>
          </a:ln>
        </p:spPr>
      </p:pic>
      <p:pic>
        <p:nvPicPr>
          <p:cNvPr id="211" name="Google Shape;211;p32"/>
          <p:cNvPicPr preferRelativeResize="0"/>
          <p:nvPr/>
        </p:nvPicPr>
        <p:blipFill rotWithShape="1">
          <a:blip r:embed="rId3"/>
          <a:srcRect r="28407" b="18850"/>
          <a:stretch>
            <a:fillRect/>
          </a:stretch>
        </p:blipFill>
        <p:spPr>
          <a:xfrm>
            <a:off x="5194175" y="1036213"/>
            <a:ext cx="2314676" cy="1471350"/>
          </a:xfrm>
          <a:prstGeom prst="rect">
            <a:avLst/>
          </a:prstGeom>
          <a:noFill/>
          <a:ln>
            <a:noFill/>
          </a:ln>
        </p:spPr>
      </p:pic>
      <p:pic>
        <p:nvPicPr>
          <p:cNvPr id="212" name="Google Shape;212;p32"/>
          <p:cNvPicPr preferRelativeResize="0"/>
          <p:nvPr/>
        </p:nvPicPr>
        <p:blipFill>
          <a:blip r:embed="rId4"/>
          <a:stretch>
            <a:fillRect/>
          </a:stretch>
        </p:blipFill>
        <p:spPr>
          <a:xfrm>
            <a:off x="5194188" y="2880600"/>
            <a:ext cx="2365325" cy="1535500"/>
          </a:xfrm>
          <a:prstGeom prst="rect">
            <a:avLst/>
          </a:prstGeom>
          <a:noFill/>
          <a:ln>
            <a:noFill/>
          </a:ln>
        </p:spPr>
      </p:pic>
      <p:sp>
        <p:nvSpPr>
          <p:cNvPr id="213" name="Google Shape;213;p32"/>
          <p:cNvSpPr txBox="1"/>
          <p:nvPr>
            <p:ph type="title"/>
          </p:nvPr>
        </p:nvSpPr>
        <p:spPr>
          <a:xfrm>
            <a:off x="0" y="3504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u="sng">
                <a:solidFill>
                  <a:srgbClr val="999999"/>
                </a:solidFill>
              </a:rPr>
              <a:t>Cloud point v</a:t>
            </a:r>
            <a:r>
              <a:rPr lang="en-GB" sz="1800" b="1" u="sng">
                <a:solidFill>
                  <a:srgbClr val="999999"/>
                </a:solidFill>
              </a:rPr>
              <a:t>isualization </a:t>
            </a:r>
            <a:r>
              <a:rPr lang="en-GB" sz="1800" b="1" u="sng">
                <a:solidFill>
                  <a:srgbClr val="999999"/>
                </a:solidFill>
              </a:rPr>
              <a:t>garden</a:t>
            </a:r>
            <a:r>
              <a:rPr lang="en-GB" sz="1800" b="1" u="sng">
                <a:solidFill>
                  <a:srgbClr val="999999"/>
                </a:solidFill>
              </a:rPr>
              <a:t> dataset</a:t>
            </a:r>
            <a:endParaRPr sz="1800" b="1" u="sng">
              <a:solidFill>
                <a:srgbClr val="999999"/>
              </a:solidFill>
            </a:endParaRPr>
          </a:p>
        </p:txBody>
      </p:sp>
      <p:sp>
        <p:nvSpPr>
          <p:cNvPr id="214" name="Google Shape;214;p32"/>
          <p:cNvSpPr txBox="1"/>
          <p:nvPr/>
        </p:nvSpPr>
        <p:spPr>
          <a:xfrm>
            <a:off x="1412550" y="2448163"/>
            <a:ext cx="2743200" cy="39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900">
                <a:solidFill>
                  <a:schemeClr val="dk1"/>
                </a:solidFill>
              </a:rPr>
              <a:t>Here the points correspond to the corner/distinctive features of the environment.</a:t>
            </a:r>
            <a:endParaRPr sz="1800">
              <a:solidFill>
                <a:schemeClr val="dk2"/>
              </a:solidFill>
            </a:endParaRPr>
          </a:p>
        </p:txBody>
      </p:sp>
      <p:sp>
        <p:nvSpPr>
          <p:cNvPr id="215" name="Google Shape;215;p32"/>
          <p:cNvSpPr txBox="1"/>
          <p:nvPr/>
        </p:nvSpPr>
        <p:spPr>
          <a:xfrm>
            <a:off x="4806488" y="4370125"/>
            <a:ext cx="3140700" cy="39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900"/>
              <a:t>Global map: Provides a high-level overview of the spatial layout, structure, and key features of the environment.</a:t>
            </a:r>
            <a:endParaRPr sz="1100"/>
          </a:p>
          <a:p>
            <a:pPr marL="0" lvl="0" indent="0" algn="ctr" rtl="0">
              <a:lnSpc>
                <a:spcPct val="115000"/>
              </a:lnSpc>
              <a:spcBef>
                <a:spcPts val="0"/>
              </a:spcBef>
              <a:spcAft>
                <a:spcPts val="0"/>
              </a:spcAft>
              <a:buNone/>
            </a:pPr>
            <a:endParaRPr sz="900">
              <a:solidFill>
                <a:schemeClr val="dk1"/>
              </a:solidFill>
            </a:endParaRPr>
          </a:p>
        </p:txBody>
      </p:sp>
      <p:sp>
        <p:nvSpPr>
          <p:cNvPr id="216" name="Google Shape;216;p32"/>
          <p:cNvSpPr txBox="1"/>
          <p:nvPr/>
        </p:nvSpPr>
        <p:spPr>
          <a:xfrm>
            <a:off x="1437875" y="4448925"/>
            <a:ext cx="27432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solidFill>
                  <a:schemeClr val="dk1"/>
                </a:solidFill>
              </a:rPr>
              <a:t>Visualization of the resulting trajectory.</a:t>
            </a:r>
            <a:endParaRPr sz="900">
              <a:solidFill>
                <a:schemeClr val="dk1"/>
              </a:solidFill>
            </a:endParaRPr>
          </a:p>
          <a:p>
            <a:pPr marL="0" lvl="0" indent="0" algn="ctr" rtl="0">
              <a:lnSpc>
                <a:spcPct val="115000"/>
              </a:lnSpc>
              <a:spcBef>
                <a:spcPts val="0"/>
              </a:spcBef>
              <a:spcAft>
                <a:spcPts val="0"/>
              </a:spcAft>
              <a:buNone/>
            </a:pPr>
            <a:endParaRPr sz="900">
              <a:solidFill>
                <a:schemeClr val="dk1"/>
              </a:solidFill>
            </a:endParaRPr>
          </a:p>
        </p:txBody>
      </p:sp>
      <p:sp>
        <p:nvSpPr>
          <p:cNvPr id="217" name="Google Shape;217;p32"/>
          <p:cNvSpPr txBox="1"/>
          <p:nvPr/>
        </p:nvSpPr>
        <p:spPr>
          <a:xfrm>
            <a:off x="4979913" y="2446850"/>
            <a:ext cx="27432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t>Here the points correspond to the surface/continuous regions in the environment.</a:t>
            </a:r>
            <a:endParaRPr sz="900"/>
          </a:p>
          <a:p>
            <a:pPr marL="0" lvl="0" indent="0" algn="ctr" rtl="0">
              <a:lnSpc>
                <a:spcPct val="115000"/>
              </a:lnSpc>
              <a:spcBef>
                <a:spcPts val="0"/>
              </a:spcBef>
              <a:spcAft>
                <a:spcPts val="0"/>
              </a:spcAft>
              <a:buNone/>
            </a:pPr>
            <a:endParaRPr sz="9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3" name="Google Shape;223;p33"/>
          <p:cNvSpPr txBox="1"/>
          <p:nvPr/>
        </p:nvSpPr>
        <p:spPr>
          <a:xfrm>
            <a:off x="0" y="314325"/>
            <a:ext cx="6091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Rviz </a:t>
            </a:r>
            <a:r>
              <a:rPr lang="en-GB" sz="1800" b="1" u="sng">
                <a:solidFill>
                  <a:srgbClr val="999999"/>
                </a:solidFill>
              </a:rPr>
              <a:t>Visualization</a:t>
            </a:r>
            <a:r>
              <a:rPr lang="en-GB" sz="1800" b="1" u="sng">
                <a:solidFill>
                  <a:srgbClr val="999999"/>
                </a:solidFill>
              </a:rPr>
              <a:t> of </a:t>
            </a:r>
            <a:r>
              <a:rPr lang="en-GB" sz="1800" b="1" u="sng">
                <a:solidFill>
                  <a:srgbClr val="999999"/>
                </a:solidFill>
              </a:rPr>
              <a:t>NUance dataset (initial attempt)</a:t>
            </a:r>
            <a:endParaRPr sz="1800" b="1" u="sng">
              <a:solidFill>
                <a:srgbClr val="999999"/>
              </a:solidFill>
            </a:endParaRPr>
          </a:p>
        </p:txBody>
      </p:sp>
      <p:pic>
        <p:nvPicPr>
          <p:cNvPr id="2" name="big_data bad">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455420" y="1054100"/>
            <a:ext cx="6012815" cy="3346450"/>
          </a:xfrm>
          <a:prstGeom prst="rect">
            <a:avLst/>
          </a:prstGeom>
        </p:spPr>
      </p:pic>
      <p:sp>
        <p:nvSpPr>
          <p:cNvPr id="188" name="Google Shape;188;p30"/>
          <p:cNvSpPr txBox="1"/>
          <p:nvPr/>
        </p:nvSpPr>
        <p:spPr>
          <a:xfrm>
            <a:off x="3200393" y="4400843"/>
            <a:ext cx="2743200" cy="399600"/>
          </a:xfrm>
          <a:prstGeom prst="rect">
            <a:avLst/>
          </a:prstGeom>
          <a:noFill/>
          <a:ln>
            <a:noFill/>
          </a:ln>
        </p:spPr>
        <p:txBody>
          <a:bodyPr spcFirstLastPara="1" wrap="square" lIns="91425" tIns="91425" rIns="91425" bIns="91425" anchor="t" anchorCtr="0">
            <a:noAutofit/>
          </a:bodyPr>
          <a:p>
            <a:pPr marL="0" lvl="0" indent="0" algn="ctr" rtl="0">
              <a:lnSpc>
                <a:spcPct val="115000"/>
              </a:lnSpc>
              <a:spcBef>
                <a:spcPts val="0"/>
              </a:spcBef>
              <a:spcAft>
                <a:spcPts val="0"/>
              </a:spcAft>
              <a:buClr>
                <a:schemeClr val="dk1"/>
              </a:buClr>
              <a:buSzPts val="1100"/>
              <a:buFont typeface="Arial" panose="020B0604020202020204"/>
              <a:buNone/>
            </a:pPr>
            <a:r>
              <a:rPr lang="en-US" sz="900">
                <a:solidFill>
                  <a:schemeClr val="dk1"/>
                </a:solidFill>
              </a:rPr>
              <a:t>Initial attempt video</a:t>
            </a:r>
            <a:endParaRPr lang="en-US" sz="900">
              <a:solidFill>
                <a:schemeClr val="dk1"/>
              </a:solidFill>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34"/>
          <p:cNvSpPr txBox="1"/>
          <p:nvPr>
            <p:ph type="title" idx="4294967295"/>
          </p:nvPr>
        </p:nvSpPr>
        <p:spPr>
          <a:xfrm>
            <a:off x="0" y="314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b="1" u="sng">
                <a:solidFill>
                  <a:srgbClr val="999999"/>
                </a:solidFill>
              </a:rPr>
              <a:t>Cloud point v</a:t>
            </a:r>
            <a:r>
              <a:rPr lang="en-GB" sz="1800" b="1" u="sng">
                <a:solidFill>
                  <a:srgbClr val="999999"/>
                </a:solidFill>
              </a:rPr>
              <a:t>isualization NUance dataset (initial attempt)</a:t>
            </a:r>
            <a:endParaRPr sz="1800" b="1" u="sng">
              <a:solidFill>
                <a:srgbClr val="999999"/>
              </a:solidFill>
            </a:endParaRPr>
          </a:p>
        </p:txBody>
      </p:sp>
      <p:pic>
        <p:nvPicPr>
          <p:cNvPr id="229" name="Google Shape;229;p34"/>
          <p:cNvPicPr preferRelativeResize="0"/>
          <p:nvPr/>
        </p:nvPicPr>
        <p:blipFill>
          <a:blip r:embed="rId1"/>
          <a:stretch>
            <a:fillRect/>
          </a:stretch>
        </p:blipFill>
        <p:spPr>
          <a:xfrm>
            <a:off x="1440276" y="1004975"/>
            <a:ext cx="2403450" cy="1287275"/>
          </a:xfrm>
          <a:prstGeom prst="rect">
            <a:avLst/>
          </a:prstGeom>
          <a:noFill/>
          <a:ln>
            <a:noFill/>
          </a:ln>
        </p:spPr>
      </p:pic>
      <p:pic>
        <p:nvPicPr>
          <p:cNvPr id="230" name="Google Shape;230;p34"/>
          <p:cNvPicPr preferRelativeResize="0"/>
          <p:nvPr/>
        </p:nvPicPr>
        <p:blipFill rotWithShape="1">
          <a:blip r:embed="rId2"/>
          <a:srcRect l="2300" t="6742" r="15231"/>
          <a:stretch>
            <a:fillRect/>
          </a:stretch>
        </p:blipFill>
        <p:spPr>
          <a:xfrm>
            <a:off x="1440263" y="2819079"/>
            <a:ext cx="2403450" cy="1509946"/>
          </a:xfrm>
          <a:prstGeom prst="rect">
            <a:avLst/>
          </a:prstGeom>
          <a:noFill/>
          <a:ln>
            <a:noFill/>
          </a:ln>
        </p:spPr>
      </p:pic>
      <p:pic>
        <p:nvPicPr>
          <p:cNvPr id="231" name="Google Shape;231;p34"/>
          <p:cNvPicPr preferRelativeResize="0"/>
          <p:nvPr/>
        </p:nvPicPr>
        <p:blipFill>
          <a:blip r:embed="rId3"/>
          <a:stretch>
            <a:fillRect/>
          </a:stretch>
        </p:blipFill>
        <p:spPr>
          <a:xfrm>
            <a:off x="5041877" y="1004975"/>
            <a:ext cx="2278711" cy="1287275"/>
          </a:xfrm>
          <a:prstGeom prst="rect">
            <a:avLst/>
          </a:prstGeom>
          <a:noFill/>
          <a:ln>
            <a:noFill/>
          </a:ln>
        </p:spPr>
      </p:pic>
      <p:pic>
        <p:nvPicPr>
          <p:cNvPr id="232" name="Google Shape;232;p34"/>
          <p:cNvPicPr preferRelativeResize="0"/>
          <p:nvPr/>
        </p:nvPicPr>
        <p:blipFill rotWithShape="1">
          <a:blip r:embed="rId4"/>
          <a:srcRect l="33931" t="28033" r="28295" b="18842"/>
          <a:stretch>
            <a:fillRect/>
          </a:stretch>
        </p:blipFill>
        <p:spPr>
          <a:xfrm>
            <a:off x="5041875" y="2819075"/>
            <a:ext cx="2374025" cy="1509950"/>
          </a:xfrm>
          <a:prstGeom prst="rect">
            <a:avLst/>
          </a:prstGeom>
          <a:noFill/>
          <a:ln>
            <a:noFill/>
          </a:ln>
        </p:spPr>
      </p:pic>
      <p:sp>
        <p:nvSpPr>
          <p:cNvPr id="233" name="Google Shape;233;p34"/>
          <p:cNvSpPr txBox="1"/>
          <p:nvPr/>
        </p:nvSpPr>
        <p:spPr>
          <a:xfrm>
            <a:off x="1023300" y="2292250"/>
            <a:ext cx="7097400" cy="39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900"/>
              <a:t>Our initial attempts at visualizing the mapping results of the NUANCE car dataset using Rviz. The resulting visualization is skewed over time. Further, problems in the IMU preintegration factor can also be inferred by observing the skewed point cloud maps.</a:t>
            </a:r>
            <a:endParaRPr sz="800"/>
          </a:p>
          <a:p>
            <a:pPr marL="0" lvl="0" indent="0" algn="ctr" rtl="0">
              <a:lnSpc>
                <a:spcPct val="115000"/>
              </a:lnSpc>
              <a:spcBef>
                <a:spcPts val="0"/>
              </a:spcBef>
              <a:spcAft>
                <a:spcPts val="0"/>
              </a:spcAft>
              <a:buNone/>
            </a:pPr>
            <a:endParaRPr sz="900">
              <a:solidFill>
                <a:schemeClr val="dk1"/>
              </a:solidFill>
            </a:endParaRPr>
          </a:p>
        </p:txBody>
      </p:sp>
      <p:sp>
        <p:nvSpPr>
          <p:cNvPr id="234" name="Google Shape;234;p34"/>
          <p:cNvSpPr txBox="1"/>
          <p:nvPr/>
        </p:nvSpPr>
        <p:spPr>
          <a:xfrm>
            <a:off x="1023301" y="4329025"/>
            <a:ext cx="70974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t>The above images represent the global map and the trajectory taken. They are quite random. We cannot make much sense of them.</a:t>
            </a:r>
            <a:endParaRPr sz="800"/>
          </a:p>
          <a:p>
            <a:pPr marL="0" lvl="0" indent="0" algn="ctr" rtl="0">
              <a:spcBef>
                <a:spcPts val="0"/>
              </a:spcBef>
              <a:spcAft>
                <a:spcPts val="0"/>
              </a:spcAft>
              <a:buNone/>
            </a:pPr>
            <a:endParaRPr sz="9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sp>
        <p:nvSpPr>
          <p:cNvPr id="240" name="Google Shape;240;p35"/>
          <p:cNvSpPr txBox="1"/>
          <p:nvPr/>
        </p:nvSpPr>
        <p:spPr>
          <a:xfrm>
            <a:off x="0" y="314325"/>
            <a:ext cx="6800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GB" sz="1800" b="1" u="sng">
                <a:solidFill>
                  <a:srgbClr val="999999"/>
                </a:solidFill>
              </a:rPr>
              <a:t>Rviz Visualization NUance dataset (successful attempt )</a:t>
            </a:r>
            <a:endParaRPr sz="1800" b="1" u="sng">
              <a:solidFill>
                <a:srgbClr val="999999"/>
              </a:solidFill>
            </a:endParaRPr>
          </a:p>
        </p:txBody>
      </p:sp>
      <p:sp>
        <p:nvSpPr>
          <p:cNvPr id="241" name="Google Shape;241;p35"/>
          <p:cNvSpPr txBox="1"/>
          <p:nvPr/>
        </p:nvSpPr>
        <p:spPr>
          <a:xfrm>
            <a:off x="98200" y="4405175"/>
            <a:ext cx="8817900" cy="37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t>Results</a:t>
            </a:r>
            <a:r>
              <a:rPr lang="en-GB" sz="1300"/>
              <a:t> after </a:t>
            </a:r>
            <a:r>
              <a:rPr lang="en-GB" sz="1300"/>
              <a:t>changing</a:t>
            </a:r>
            <a:r>
              <a:rPr lang="en-GB" sz="1300"/>
              <a:t> the playback rate of rosbag to 1 </a:t>
            </a:r>
            <a:endParaRPr sz="1300"/>
          </a:p>
          <a:p>
            <a:pPr marL="0" lvl="0" indent="0" algn="ctr" rtl="0">
              <a:lnSpc>
                <a:spcPct val="115000"/>
              </a:lnSpc>
              <a:spcBef>
                <a:spcPts val="0"/>
              </a:spcBef>
              <a:spcAft>
                <a:spcPts val="0"/>
              </a:spcAft>
              <a:buNone/>
            </a:pPr>
            <a:endParaRPr sz="900">
              <a:solidFill>
                <a:schemeClr val="dk1"/>
              </a:solidFill>
            </a:endParaRPr>
          </a:p>
        </p:txBody>
      </p:sp>
      <p:pic>
        <p:nvPicPr>
          <p:cNvPr id="2" name="big_data 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454785" y="1152525"/>
            <a:ext cx="6104890" cy="31565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pic>
        <p:nvPicPr>
          <p:cNvPr id="246" name="Google Shape;246;p36"/>
          <p:cNvPicPr preferRelativeResize="0"/>
          <p:nvPr/>
        </p:nvPicPr>
        <p:blipFill>
          <a:blip r:embed="rId1"/>
          <a:stretch>
            <a:fillRect/>
          </a:stretch>
        </p:blipFill>
        <p:spPr>
          <a:xfrm>
            <a:off x="1277275" y="1067525"/>
            <a:ext cx="2838450" cy="1333500"/>
          </a:xfrm>
          <a:prstGeom prst="rect">
            <a:avLst/>
          </a:prstGeom>
          <a:noFill/>
          <a:ln>
            <a:noFill/>
          </a:ln>
        </p:spPr>
      </p:pic>
      <p:pic>
        <p:nvPicPr>
          <p:cNvPr id="247" name="Google Shape;247;p36"/>
          <p:cNvPicPr preferRelativeResize="0"/>
          <p:nvPr/>
        </p:nvPicPr>
        <p:blipFill>
          <a:blip r:embed="rId2"/>
          <a:stretch>
            <a:fillRect/>
          </a:stretch>
        </p:blipFill>
        <p:spPr>
          <a:xfrm>
            <a:off x="1186800" y="3074224"/>
            <a:ext cx="2928925" cy="1210376"/>
          </a:xfrm>
          <a:prstGeom prst="rect">
            <a:avLst/>
          </a:prstGeom>
          <a:noFill/>
          <a:ln>
            <a:noFill/>
          </a:ln>
        </p:spPr>
      </p:pic>
      <p:pic>
        <p:nvPicPr>
          <p:cNvPr id="248" name="Google Shape;248;p36"/>
          <p:cNvPicPr preferRelativeResize="0"/>
          <p:nvPr/>
        </p:nvPicPr>
        <p:blipFill>
          <a:blip r:embed="rId3"/>
          <a:stretch>
            <a:fillRect/>
          </a:stretch>
        </p:blipFill>
        <p:spPr>
          <a:xfrm>
            <a:off x="4995200" y="1067525"/>
            <a:ext cx="2490925" cy="1357800"/>
          </a:xfrm>
          <a:prstGeom prst="rect">
            <a:avLst/>
          </a:prstGeom>
          <a:noFill/>
          <a:ln>
            <a:noFill/>
          </a:ln>
        </p:spPr>
      </p:pic>
      <p:pic>
        <p:nvPicPr>
          <p:cNvPr id="249" name="Google Shape;249;p36"/>
          <p:cNvPicPr preferRelativeResize="0"/>
          <p:nvPr/>
        </p:nvPicPr>
        <p:blipFill rotWithShape="1">
          <a:blip r:embed="rId4"/>
          <a:srcRect l="3975" t="21043" r="13705" b="29279"/>
          <a:stretch>
            <a:fillRect/>
          </a:stretch>
        </p:blipFill>
        <p:spPr>
          <a:xfrm>
            <a:off x="5001055" y="3074225"/>
            <a:ext cx="2490907" cy="1210375"/>
          </a:xfrm>
          <a:prstGeom prst="rect">
            <a:avLst/>
          </a:prstGeom>
          <a:noFill/>
          <a:ln>
            <a:noFill/>
          </a:ln>
        </p:spPr>
      </p:pic>
      <p:sp>
        <p:nvSpPr>
          <p:cNvPr id="250" name="Google Shape;250;p36"/>
          <p:cNvSpPr txBox="1"/>
          <p:nvPr/>
        </p:nvSpPr>
        <p:spPr>
          <a:xfrm>
            <a:off x="1048650" y="2476788"/>
            <a:ext cx="7097400" cy="39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900"/>
              <a:t> To overcome the issues we faced, we systematically tweaked the playback rate and other important parameters of the rosbag being played. These images show the corrected Rviz visualization</a:t>
            </a:r>
            <a:endParaRPr sz="900"/>
          </a:p>
          <a:p>
            <a:pPr marL="0" lvl="0" indent="0" algn="ctr" rtl="0">
              <a:lnSpc>
                <a:spcPct val="115000"/>
              </a:lnSpc>
              <a:spcBef>
                <a:spcPts val="0"/>
              </a:spcBef>
              <a:spcAft>
                <a:spcPts val="0"/>
              </a:spcAft>
              <a:buNone/>
            </a:pPr>
            <a:endParaRPr sz="900"/>
          </a:p>
          <a:p>
            <a:pPr marL="0" lvl="0" indent="0" algn="ctr" rtl="0">
              <a:lnSpc>
                <a:spcPct val="115000"/>
              </a:lnSpc>
              <a:spcBef>
                <a:spcPts val="0"/>
              </a:spcBef>
              <a:spcAft>
                <a:spcPts val="0"/>
              </a:spcAft>
              <a:buNone/>
            </a:pPr>
            <a:endParaRPr sz="900">
              <a:solidFill>
                <a:schemeClr val="dk1"/>
              </a:solidFill>
            </a:endParaRPr>
          </a:p>
        </p:txBody>
      </p:sp>
      <p:sp>
        <p:nvSpPr>
          <p:cNvPr id="251" name="Google Shape;251;p36"/>
          <p:cNvSpPr txBox="1"/>
          <p:nvPr/>
        </p:nvSpPr>
        <p:spPr>
          <a:xfrm>
            <a:off x="1048651" y="4284600"/>
            <a:ext cx="70974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00"/>
              <a:t>These images represent the global map and the trajectory taken saved as a PCD map</a:t>
            </a:r>
            <a:r>
              <a:rPr lang="en-GB" sz="1100"/>
              <a:t>.</a:t>
            </a:r>
            <a:endParaRPr sz="900"/>
          </a:p>
          <a:p>
            <a:pPr marL="0" lvl="0" indent="0" algn="ctr" rtl="0">
              <a:spcBef>
                <a:spcPts val="0"/>
              </a:spcBef>
              <a:spcAft>
                <a:spcPts val="0"/>
              </a:spcAft>
              <a:buNone/>
            </a:pPr>
            <a:endParaRPr sz="900">
              <a:solidFill>
                <a:schemeClr val="dk1"/>
              </a:solidFill>
            </a:endParaRPr>
          </a:p>
        </p:txBody>
      </p:sp>
      <p:sp>
        <p:nvSpPr>
          <p:cNvPr id="252" name="Google Shape;252;p36"/>
          <p:cNvSpPr txBox="1"/>
          <p:nvPr/>
        </p:nvSpPr>
        <p:spPr>
          <a:xfrm>
            <a:off x="-76175" y="348480"/>
            <a:ext cx="731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u="sng">
                <a:solidFill>
                  <a:srgbClr val="999999"/>
                </a:solidFill>
              </a:rPr>
              <a:t>Cloud point v</a:t>
            </a:r>
            <a:r>
              <a:rPr lang="en-GB" sz="1800" b="1" u="sng">
                <a:solidFill>
                  <a:srgbClr val="999999"/>
                </a:solidFill>
              </a:rPr>
              <a:t>isualization NUance dataset (successful attempt )</a:t>
            </a:r>
            <a:endParaRPr sz="1800" b="1" u="sng">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56" name="Shape 256"/>
        <p:cNvGrpSpPr/>
        <p:nvPr/>
      </p:nvGrpSpPr>
      <p:grpSpPr>
        <a:xfrm>
          <a:off x="0" y="0"/>
          <a:ext cx="0" cy="0"/>
          <a:chOff x="0" y="0"/>
          <a:chExt cx="0" cy="0"/>
        </a:xfrm>
      </p:grpSpPr>
      <p:sp>
        <p:nvSpPr>
          <p:cNvPr id="257" name="Google Shape;257;p37"/>
          <p:cNvSpPr txBox="1"/>
          <p:nvPr/>
        </p:nvSpPr>
        <p:spPr>
          <a:xfrm>
            <a:off x="52750" y="2805250"/>
            <a:ext cx="8371500" cy="19482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dk1"/>
              </a:buClr>
              <a:buSzPts val="1300"/>
              <a:buChar char="●"/>
            </a:pPr>
            <a:r>
              <a:rPr lang="en-GB" sz="1300">
                <a:solidFill>
                  <a:schemeClr val="dk1"/>
                </a:solidFill>
              </a:rPr>
              <a:t>While Lego LOAM puts forth a novel approach for SLAM using LIDAR data, LIO SAM leverages the advantages of LIDAR Odometry and IMU’s Inertial data to deal with the challenges of SLAM</a:t>
            </a:r>
            <a:endParaRPr sz="1300">
              <a:solidFill>
                <a:schemeClr val="dk1"/>
              </a:solidFill>
            </a:endParaRPr>
          </a:p>
          <a:p>
            <a:pPr marL="457200" lvl="0" indent="-330200" algn="just" rtl="0">
              <a:lnSpc>
                <a:spcPct val="115000"/>
              </a:lnSpc>
              <a:spcBef>
                <a:spcPts val="0"/>
              </a:spcBef>
              <a:spcAft>
                <a:spcPts val="0"/>
              </a:spcAft>
              <a:buClr>
                <a:schemeClr val="dk1"/>
              </a:buClr>
              <a:buSzPts val="1600"/>
              <a:buChar char="●"/>
            </a:pPr>
            <a:r>
              <a:rPr lang="en-GB" sz="1300">
                <a:solidFill>
                  <a:schemeClr val="dk1"/>
                </a:solidFill>
              </a:rPr>
              <a:t>Our tests have shown that to get the best results, careful parameter tuning, downsampling techniques, and hardware considerations are essential. </a:t>
            </a:r>
            <a:endParaRPr sz="1300">
              <a:solidFill>
                <a:schemeClr val="dk1"/>
              </a:solidFill>
            </a:endParaRPr>
          </a:p>
          <a:p>
            <a:pPr marL="457200" lvl="0" indent="-323850" algn="just" rtl="0">
              <a:lnSpc>
                <a:spcPct val="115000"/>
              </a:lnSpc>
              <a:spcBef>
                <a:spcPts val="0"/>
              </a:spcBef>
              <a:spcAft>
                <a:spcPts val="0"/>
              </a:spcAft>
              <a:buClr>
                <a:schemeClr val="dk1"/>
              </a:buClr>
              <a:buSzPts val="1500"/>
              <a:buChar char="●"/>
            </a:pPr>
            <a:r>
              <a:rPr lang="en-GB" sz="1300">
                <a:solidFill>
                  <a:schemeClr val="dk1"/>
                </a:solidFill>
              </a:rPr>
              <a:t>To sum up, LIO-SAM showed encouraging results in lidar-based odometry and mapping, with an emphasis on precise feature representation and real-time performance. </a:t>
            </a:r>
            <a:endParaRPr sz="1500">
              <a:solidFill>
                <a:schemeClr val="dk1"/>
              </a:solidFill>
            </a:endParaRPr>
          </a:p>
          <a:p>
            <a:pPr marL="457200" lvl="0" indent="-311150" algn="just" rtl="0">
              <a:lnSpc>
                <a:spcPct val="115000"/>
              </a:lnSpc>
              <a:spcBef>
                <a:spcPts val="0"/>
              </a:spcBef>
              <a:spcAft>
                <a:spcPts val="0"/>
              </a:spcAft>
              <a:buClr>
                <a:schemeClr val="dk1"/>
              </a:buClr>
              <a:buSzPts val="1300"/>
              <a:buChar char="●"/>
            </a:pPr>
            <a:r>
              <a:rPr lang="en-GB" sz="1300">
                <a:solidFill>
                  <a:schemeClr val="dk1"/>
                </a:solidFill>
              </a:rPr>
              <a:t>However the results, do show an imminent need of powerful computing resources in order to produce the efficient and accurate mapping results, which serves as one potential pitfall for its implementation.</a:t>
            </a:r>
            <a:endParaRPr sz="1300">
              <a:solidFill>
                <a:schemeClr val="dk1"/>
              </a:solidFill>
            </a:endParaRPr>
          </a:p>
          <a:p>
            <a:pPr marL="457200" marR="0" lvl="0" indent="0" algn="l" rtl="0">
              <a:lnSpc>
                <a:spcPct val="115000"/>
              </a:lnSpc>
              <a:spcBef>
                <a:spcPts val="0"/>
              </a:spcBef>
              <a:spcAft>
                <a:spcPts val="0"/>
              </a:spcAft>
              <a:buNone/>
            </a:pPr>
            <a:endParaRPr sz="1300">
              <a:solidFill>
                <a:schemeClr val="dk1"/>
              </a:solidFill>
            </a:endParaRPr>
          </a:p>
          <a:p>
            <a:pPr marL="457200" marR="0" lvl="0" indent="0" algn="l" rtl="0">
              <a:lnSpc>
                <a:spcPct val="150000"/>
              </a:lnSpc>
              <a:spcBef>
                <a:spcPts val="0"/>
              </a:spcBef>
              <a:spcAft>
                <a:spcPts val="0"/>
              </a:spcAft>
              <a:buNone/>
            </a:pPr>
            <a:endParaRPr sz="1300">
              <a:solidFill>
                <a:srgbClr val="999999"/>
              </a:solidFill>
            </a:endParaRPr>
          </a:p>
          <a:p>
            <a:pPr marL="457200" marR="0" lvl="0" indent="0" algn="l" rtl="0">
              <a:lnSpc>
                <a:spcPct val="100000"/>
              </a:lnSpc>
              <a:spcBef>
                <a:spcPts val="0"/>
              </a:spcBef>
              <a:spcAft>
                <a:spcPts val="0"/>
              </a:spcAft>
              <a:buNone/>
            </a:pPr>
            <a:endParaRPr sz="1300">
              <a:solidFill>
                <a:srgbClr val="999999"/>
              </a:solidFill>
            </a:endParaRPr>
          </a:p>
        </p:txBody>
      </p:sp>
      <p:sp>
        <p:nvSpPr>
          <p:cNvPr id="258" name="Google Shape;258;p37"/>
          <p:cNvSpPr txBox="1"/>
          <p:nvPr/>
        </p:nvSpPr>
        <p:spPr>
          <a:xfrm>
            <a:off x="122700" y="2419750"/>
            <a:ext cx="4449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Conclusion:</a:t>
            </a:r>
            <a:endParaRPr sz="1800" b="1" u="sng">
              <a:solidFill>
                <a:srgbClr val="999999"/>
              </a:solidFill>
            </a:endParaRPr>
          </a:p>
        </p:txBody>
      </p:sp>
      <p:sp>
        <p:nvSpPr>
          <p:cNvPr id="259" name="Google Shape;259;p37"/>
          <p:cNvSpPr txBox="1"/>
          <p:nvPr/>
        </p:nvSpPr>
        <p:spPr>
          <a:xfrm>
            <a:off x="122700" y="792875"/>
            <a:ext cx="8301600" cy="17214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Limitations:</a:t>
            </a:r>
            <a:endParaRPr lang="en-GB" sz="1800" b="1" u="sng">
              <a:solidFill>
                <a:srgbClr val="999999"/>
              </a:solidFill>
            </a:endParaRPr>
          </a:p>
          <a:p>
            <a:pPr marL="457200" lvl="0" indent="-311150" algn="l" rtl="0">
              <a:lnSpc>
                <a:spcPct val="115000"/>
              </a:lnSpc>
              <a:spcBef>
                <a:spcPts val="900"/>
              </a:spcBef>
              <a:spcAft>
                <a:spcPts val="0"/>
              </a:spcAft>
              <a:buClr>
                <a:schemeClr val="dk1"/>
              </a:buClr>
              <a:buSzPts val="1300"/>
              <a:buChar char="●"/>
            </a:pPr>
            <a:r>
              <a:rPr lang="en-GB" sz="1300">
                <a:solidFill>
                  <a:schemeClr val="dk1"/>
                </a:solidFill>
              </a:rPr>
              <a:t>LIO SAM does not work with the internal 6-axis IMU of Ouster lidar. We</a:t>
            </a:r>
            <a:r>
              <a:rPr lang="en-GB" sz="1300">
                <a:solidFill>
                  <a:schemeClr val="dk1"/>
                </a:solidFill>
                <a:uFill>
                  <a:noFill/>
                </a:uFill>
                <a:hlinkClick r:id="rId1"/>
              </a:rPr>
              <a:t> need to attach a 9-axis IMU to the lidar and perform data-gathering</a:t>
            </a:r>
            <a:r>
              <a:rPr lang="en-GB" sz="1300">
                <a:solidFill>
                  <a:schemeClr val="dk1"/>
                </a:solidFill>
              </a:rPr>
              <a:t>.</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a:solidFill>
                  <a:schemeClr val="dk1"/>
                </a:solidFill>
              </a:rPr>
              <a:t>LIO SAM</a:t>
            </a:r>
            <a:r>
              <a:rPr lang="en-GB" sz="1300">
                <a:solidFill>
                  <a:schemeClr val="dk1"/>
                </a:solidFill>
                <a:uFill>
                  <a:noFill/>
                </a:uFill>
                <a:hlinkClick r:id="rId2"/>
              </a:rPr>
              <a:t> may have difficulty performing loop closure detection and incorporating other absolute measurements, such as GPS, for pose correction</a:t>
            </a:r>
            <a:r>
              <a:rPr lang="en-GB" sz="1300">
                <a:solidFill>
                  <a:schemeClr val="dk1"/>
                </a:solidFill>
              </a:rPr>
              <a:t>.</a:t>
            </a:r>
            <a:endParaRPr sz="1300">
              <a:solidFill>
                <a:schemeClr val="dk1"/>
              </a:solidFill>
            </a:endParaRPr>
          </a:p>
          <a:p>
            <a:pPr marL="457200" marR="0" lvl="0" indent="-311150" algn="l" rtl="0">
              <a:lnSpc>
                <a:spcPct val="115000"/>
              </a:lnSpc>
              <a:spcBef>
                <a:spcPts val="0"/>
              </a:spcBef>
              <a:spcAft>
                <a:spcPts val="0"/>
              </a:spcAft>
              <a:buClr>
                <a:schemeClr val="dk1"/>
              </a:buClr>
              <a:buSzPts val="1300"/>
              <a:buChar char="●"/>
            </a:pPr>
            <a:r>
              <a:rPr lang="en-GB" sz="1300">
                <a:solidFill>
                  <a:schemeClr val="dk1"/>
                </a:solidFill>
              </a:rPr>
              <a:t>LIO SAM</a:t>
            </a:r>
            <a:r>
              <a:rPr lang="en-GB" sz="1300">
                <a:solidFill>
                  <a:schemeClr val="dk1"/>
                </a:solidFill>
                <a:uFill>
                  <a:noFill/>
                </a:uFill>
                <a:hlinkClick r:id="rId3"/>
              </a:rPr>
              <a:t> may have long-period drift issue in all three directions without GPS fusion</a:t>
            </a:r>
            <a:r>
              <a:rPr lang="en-GB" sz="1300">
                <a:solidFill>
                  <a:schemeClr val="dk1"/>
                </a:solidFill>
              </a:rPr>
              <a:t>.</a:t>
            </a:r>
            <a:endParaRPr sz="13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sp>
        <p:nvSpPr>
          <p:cNvPr id="264" name="Google Shape;264;p38"/>
          <p:cNvSpPr txBox="1"/>
          <p:nvPr/>
        </p:nvSpPr>
        <p:spPr>
          <a:xfrm>
            <a:off x="64175" y="919300"/>
            <a:ext cx="8371500" cy="3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2"/>
              </a:solidFill>
            </a:endParaRPr>
          </a:p>
          <a:p>
            <a:pPr marL="0" lvl="0" indent="0" algn="l" rtl="0">
              <a:spcBef>
                <a:spcPts val="0"/>
              </a:spcBef>
              <a:spcAft>
                <a:spcPts val="0"/>
              </a:spcAft>
              <a:buNone/>
            </a:pPr>
            <a:endParaRPr b="1">
              <a:solidFill>
                <a:schemeClr val="dk2"/>
              </a:solidFill>
            </a:endParaRPr>
          </a:p>
          <a:p>
            <a:pPr marL="914400" lvl="0" indent="-311150" algn="l" rtl="0">
              <a:lnSpc>
                <a:spcPct val="115000"/>
              </a:lnSpc>
              <a:spcBef>
                <a:spcPts val="0"/>
              </a:spcBef>
              <a:spcAft>
                <a:spcPts val="0"/>
              </a:spcAft>
              <a:buClr>
                <a:srgbClr val="1C1917"/>
              </a:buClr>
              <a:buSzPts val="1300"/>
              <a:buChar char="●"/>
            </a:pPr>
            <a:r>
              <a:rPr lang="en-GB" sz="1300">
                <a:solidFill>
                  <a:srgbClr val="1C1917"/>
                </a:solidFill>
                <a:highlight>
                  <a:srgbClr val="FFFFFF"/>
                </a:highlight>
              </a:rPr>
              <a:t>[1] </a:t>
            </a:r>
            <a:r>
              <a:rPr lang="en-GB" sz="1300" u="sng">
                <a:solidFill>
                  <a:schemeClr val="hlink"/>
                </a:solidFill>
                <a:highlight>
                  <a:srgbClr val="FFFFFF"/>
                </a:highlight>
                <a:hlinkClick r:id="rId1"/>
              </a:rPr>
              <a:t>T. Shan and B. Englot, "LeGO-LOAM: Lightweight and Ground-Optimized Lidar Odometry and Mapping on Variable Terrain," in IEEE/RSJ International Conference on Intelligent Robots and Systems (IROS), 2018.</a:t>
            </a:r>
            <a:endParaRPr sz="1300">
              <a:solidFill>
                <a:srgbClr val="1C1917"/>
              </a:solidFill>
              <a:highlight>
                <a:srgbClr val="FFFFFF"/>
              </a:highlight>
            </a:endParaRPr>
          </a:p>
          <a:p>
            <a:pPr marL="914400" lvl="0" indent="0" algn="l" rtl="0">
              <a:lnSpc>
                <a:spcPct val="115000"/>
              </a:lnSpc>
              <a:spcBef>
                <a:spcPts val="0"/>
              </a:spcBef>
              <a:spcAft>
                <a:spcPts val="0"/>
              </a:spcAft>
              <a:buNone/>
            </a:pPr>
            <a:endParaRPr sz="1300">
              <a:solidFill>
                <a:srgbClr val="1C1917"/>
              </a:solidFill>
              <a:highlight>
                <a:srgbClr val="FFFFFF"/>
              </a:highlight>
            </a:endParaRPr>
          </a:p>
          <a:p>
            <a:pPr marL="914400" lvl="0" indent="-311150" algn="l" rtl="0">
              <a:lnSpc>
                <a:spcPct val="115000"/>
              </a:lnSpc>
              <a:spcBef>
                <a:spcPts val="0"/>
              </a:spcBef>
              <a:spcAft>
                <a:spcPts val="0"/>
              </a:spcAft>
              <a:buClr>
                <a:srgbClr val="1C1917"/>
              </a:buClr>
              <a:buSzPts val="1300"/>
              <a:buChar char="●"/>
            </a:pPr>
            <a:r>
              <a:rPr lang="en-GB" sz="1300">
                <a:solidFill>
                  <a:srgbClr val="1C1917"/>
                </a:solidFill>
                <a:highlight>
                  <a:srgbClr val="FFFFFF"/>
                </a:highlight>
              </a:rPr>
              <a:t>[2] </a:t>
            </a:r>
            <a:r>
              <a:rPr lang="en-GB" sz="1300" u="sng">
                <a:solidFill>
                  <a:schemeClr val="hlink"/>
                </a:solidFill>
                <a:highlight>
                  <a:srgbClr val="FFFFFF"/>
                </a:highlight>
                <a:hlinkClick r:id="rId2"/>
              </a:rPr>
              <a:t>J. Zhang and S. Singh, “LOAM: Lidar Odometry and Mapping in Real-time,” in Robotics: Science and Systems, vol. 2, 2014.</a:t>
            </a:r>
            <a:endParaRPr sz="1300">
              <a:solidFill>
                <a:srgbClr val="1C1917"/>
              </a:solidFill>
              <a:highlight>
                <a:srgbClr val="FFFFFF"/>
              </a:highlight>
            </a:endParaRPr>
          </a:p>
          <a:p>
            <a:pPr marL="914400" lvl="0" indent="0" algn="l" rtl="0">
              <a:lnSpc>
                <a:spcPct val="115000"/>
              </a:lnSpc>
              <a:spcBef>
                <a:spcPts val="0"/>
              </a:spcBef>
              <a:spcAft>
                <a:spcPts val="0"/>
              </a:spcAft>
              <a:buNone/>
            </a:pPr>
            <a:endParaRPr sz="1300">
              <a:solidFill>
                <a:srgbClr val="1C1917"/>
              </a:solidFill>
              <a:highlight>
                <a:srgbClr val="FFFFFF"/>
              </a:highlight>
            </a:endParaRPr>
          </a:p>
          <a:p>
            <a:pPr marL="914400" lvl="0" indent="-311150" algn="l" rtl="0">
              <a:lnSpc>
                <a:spcPct val="115000"/>
              </a:lnSpc>
              <a:spcBef>
                <a:spcPts val="0"/>
              </a:spcBef>
              <a:spcAft>
                <a:spcPts val="0"/>
              </a:spcAft>
              <a:buClr>
                <a:srgbClr val="1C1917"/>
              </a:buClr>
              <a:buSzPts val="1300"/>
              <a:buChar char="●"/>
            </a:pPr>
            <a:r>
              <a:rPr lang="en-GB" sz="1300">
                <a:solidFill>
                  <a:srgbClr val="1C1917"/>
                </a:solidFill>
                <a:highlight>
                  <a:srgbClr val="FFFFFF"/>
                </a:highlight>
              </a:rPr>
              <a:t>[3] </a:t>
            </a:r>
            <a:r>
              <a:rPr lang="en-GB" sz="1300" u="sng">
                <a:solidFill>
                  <a:schemeClr val="hlink"/>
                </a:solidFill>
                <a:highlight>
                  <a:srgbClr val="FFFFFF"/>
                </a:highlight>
                <a:hlinkClick r:id="rId3"/>
              </a:rPr>
              <a:t>T. Shan, J. Wang, K. Doherty, and B. Englot, “Bayesian Generalized Kernel Inference for Terrain Traversability Mapping,” in Conference on Robot Learning (CoRL), 2018.</a:t>
            </a:r>
            <a:endParaRPr sz="1300">
              <a:solidFill>
                <a:srgbClr val="1C1917"/>
              </a:solidFill>
              <a:highlight>
                <a:srgbClr val="FFFFFF"/>
              </a:highlight>
            </a:endParaRPr>
          </a:p>
          <a:p>
            <a:pPr marL="914400" lvl="0" indent="0" algn="l" rtl="0">
              <a:lnSpc>
                <a:spcPct val="115000"/>
              </a:lnSpc>
              <a:spcBef>
                <a:spcPts val="0"/>
              </a:spcBef>
              <a:spcAft>
                <a:spcPts val="0"/>
              </a:spcAft>
              <a:buNone/>
            </a:pPr>
            <a:endParaRPr sz="1300">
              <a:solidFill>
                <a:srgbClr val="1C1917"/>
              </a:solidFill>
              <a:highlight>
                <a:srgbClr val="FFFFFF"/>
              </a:highlight>
            </a:endParaRPr>
          </a:p>
          <a:p>
            <a:pPr marL="914400" lvl="0" indent="-311150" algn="l" rtl="0">
              <a:lnSpc>
                <a:spcPct val="115000"/>
              </a:lnSpc>
              <a:spcBef>
                <a:spcPts val="0"/>
              </a:spcBef>
              <a:spcAft>
                <a:spcPts val="0"/>
              </a:spcAft>
              <a:buClr>
                <a:srgbClr val="1C1917"/>
              </a:buClr>
              <a:buSzPts val="1300"/>
              <a:buChar char="●"/>
            </a:pPr>
            <a:r>
              <a:rPr lang="en-GB" sz="1300">
                <a:solidFill>
                  <a:srgbClr val="1C1917"/>
                </a:solidFill>
                <a:highlight>
                  <a:srgbClr val="FFFFFF"/>
                </a:highlight>
              </a:rPr>
              <a:t>[4] </a:t>
            </a:r>
            <a:r>
              <a:rPr lang="en-GB" sz="1300" u="sng">
                <a:solidFill>
                  <a:schemeClr val="hlink"/>
                </a:solidFill>
                <a:highlight>
                  <a:srgbClr val="FFFFFF"/>
                </a:highlight>
                <a:hlinkClick r:id="rId4"/>
              </a:rPr>
              <a:t>T. Shan et al., "LIO-SAM: Tightly-coupled Lidar Inertial Odometry via Smoothing and Mapping," in IEEE/RSJ International Conference on Intelligent Robots and Systems (IROS), 2020.</a:t>
            </a:r>
            <a:endParaRPr sz="1300">
              <a:solidFill>
                <a:srgbClr val="1C1917"/>
              </a:solidFill>
              <a:highlight>
                <a:srgbClr val="FFFFFF"/>
              </a:highlight>
            </a:endParaRPr>
          </a:p>
          <a:p>
            <a:pPr marL="914400" lvl="0" indent="0" algn="l" rtl="0">
              <a:lnSpc>
                <a:spcPct val="115000"/>
              </a:lnSpc>
              <a:spcBef>
                <a:spcPts val="0"/>
              </a:spcBef>
              <a:spcAft>
                <a:spcPts val="0"/>
              </a:spcAft>
              <a:buNone/>
            </a:pPr>
            <a:endParaRPr sz="1500">
              <a:solidFill>
                <a:srgbClr val="1C1917"/>
              </a:solidFill>
              <a:highlight>
                <a:srgbClr val="FFFFFF"/>
              </a:highlight>
            </a:endParaRPr>
          </a:p>
          <a:p>
            <a:pPr marL="457200" lvl="0" indent="0" algn="l" rtl="0">
              <a:lnSpc>
                <a:spcPct val="115000"/>
              </a:lnSpc>
              <a:spcBef>
                <a:spcPts val="0"/>
              </a:spcBef>
              <a:spcAft>
                <a:spcPts val="0"/>
              </a:spcAft>
              <a:buNone/>
            </a:pPr>
            <a:endParaRPr sz="1500">
              <a:solidFill>
                <a:srgbClr val="1C1917"/>
              </a:solidFill>
              <a:highlight>
                <a:srgbClr val="FFFFFF"/>
              </a:highlight>
            </a:endParaRPr>
          </a:p>
          <a:p>
            <a:pPr marL="457200" lvl="0" indent="0" algn="l" rtl="0">
              <a:lnSpc>
                <a:spcPct val="115000"/>
              </a:lnSpc>
              <a:spcBef>
                <a:spcPts val="0"/>
              </a:spcBef>
              <a:spcAft>
                <a:spcPts val="0"/>
              </a:spcAft>
              <a:buNone/>
            </a:pPr>
            <a:endParaRPr sz="1500">
              <a:solidFill>
                <a:srgbClr val="FF0000"/>
              </a:solidFill>
              <a:highlight>
                <a:srgbClr val="FFFFFF"/>
              </a:highlight>
            </a:endParaRPr>
          </a:p>
          <a:p>
            <a:pPr marL="457200" lvl="0" indent="0" algn="l" rtl="0">
              <a:lnSpc>
                <a:spcPct val="115000"/>
              </a:lnSpc>
              <a:spcBef>
                <a:spcPts val="0"/>
              </a:spcBef>
              <a:spcAft>
                <a:spcPts val="0"/>
              </a:spcAft>
              <a:buNone/>
            </a:pPr>
            <a:endParaRPr sz="1800" b="1">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spcBef>
                <a:spcPts val="0"/>
              </a:spcBef>
              <a:spcAft>
                <a:spcPts val="0"/>
              </a:spcAft>
              <a:buNone/>
            </a:pPr>
            <a:endParaRPr sz="1500">
              <a:solidFill>
                <a:schemeClr val="dk2"/>
              </a:solidFill>
            </a:endParaRPr>
          </a:p>
        </p:txBody>
      </p:sp>
      <p:sp>
        <p:nvSpPr>
          <p:cNvPr id="265" name="Google Shape;265;p38"/>
          <p:cNvSpPr txBox="1"/>
          <p:nvPr/>
        </p:nvSpPr>
        <p:spPr>
          <a:xfrm>
            <a:off x="0" y="314325"/>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References</a:t>
            </a:r>
            <a:r>
              <a:rPr lang="en-GB" sz="1800" b="1">
                <a:solidFill>
                  <a:schemeClr val="dk2"/>
                </a:solidFill>
              </a:rPr>
              <a:t>:</a:t>
            </a:r>
            <a:endParaRPr lang="en-GB" sz="1800"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Thank You</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9" name="Shape 69"/>
        <p:cNvGrpSpPr/>
        <p:nvPr/>
      </p:nvGrpSpPr>
      <p:grpSpPr>
        <a:xfrm>
          <a:off x="0" y="0"/>
          <a:ext cx="0" cy="0"/>
          <a:chOff x="0" y="0"/>
          <a:chExt cx="0" cy="0"/>
        </a:xfrm>
      </p:grpSpPr>
      <p:sp>
        <p:nvSpPr>
          <p:cNvPr id="70" name="Google Shape;70;p15"/>
          <p:cNvSpPr txBox="1"/>
          <p:nvPr>
            <p:ph type="subTitle" idx="1"/>
          </p:nvPr>
        </p:nvSpPr>
        <p:spPr>
          <a:xfrm>
            <a:off x="0" y="885275"/>
            <a:ext cx="9144000" cy="39594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rgbClr val="1C1917"/>
              </a:buClr>
              <a:buSzPts val="1300"/>
              <a:buChar char="●"/>
            </a:pPr>
            <a:r>
              <a:rPr lang="en-GB" sz="1300">
                <a:solidFill>
                  <a:srgbClr val="1C1917"/>
                </a:solidFill>
                <a:highlight>
                  <a:srgbClr val="FFFFFF"/>
                </a:highlight>
              </a:rPr>
              <a:t>Lidar odometry is typically performed by finding Relative transformation between two consecutive frames using scan-matching methods such as ICP.</a:t>
            </a:r>
            <a:endParaRPr sz="1300">
              <a:solidFill>
                <a:srgbClr val="1C1917"/>
              </a:solidFill>
              <a:highlight>
                <a:srgbClr val="FFFFFF"/>
              </a:highlight>
            </a:endParaRPr>
          </a:p>
          <a:p>
            <a:pPr marL="457200" marR="0" lvl="0" indent="-311150" algn="l" rtl="0">
              <a:lnSpc>
                <a:spcPct val="115000"/>
              </a:lnSpc>
              <a:spcBef>
                <a:spcPts val="0"/>
              </a:spcBef>
              <a:spcAft>
                <a:spcPts val="0"/>
              </a:spcAft>
              <a:buClr>
                <a:srgbClr val="1C1917"/>
              </a:buClr>
              <a:buSzPts val="1300"/>
              <a:buChar char="●"/>
            </a:pPr>
            <a:r>
              <a:rPr lang="en-GB" sz="1300">
                <a:solidFill>
                  <a:srgbClr val="1C1917"/>
                </a:solidFill>
                <a:highlight>
                  <a:srgbClr val="FFFFFF"/>
                </a:highlight>
              </a:rPr>
              <a:t>ICP stands for Iterative Closest Point. It minimizes squared errors between two point clouds.</a:t>
            </a:r>
            <a:endParaRPr sz="1300">
              <a:solidFill>
                <a:srgbClr val="1C1917"/>
              </a:solidFill>
              <a:highlight>
                <a:srgbClr val="FFFFFF"/>
              </a:highlight>
            </a:endParaRPr>
          </a:p>
          <a:p>
            <a:pPr marL="457200" marR="0" lvl="0" indent="-311150" algn="l" rtl="0">
              <a:lnSpc>
                <a:spcPct val="115000"/>
              </a:lnSpc>
              <a:spcBef>
                <a:spcPts val="0"/>
              </a:spcBef>
              <a:spcAft>
                <a:spcPts val="0"/>
              </a:spcAft>
              <a:buClr>
                <a:srgbClr val="1C1917"/>
              </a:buClr>
              <a:buSzPts val="1300"/>
              <a:buChar char="●"/>
            </a:pPr>
            <a:r>
              <a:rPr lang="en-GB" sz="1300">
                <a:solidFill>
                  <a:srgbClr val="1C1917"/>
                </a:solidFill>
                <a:highlight>
                  <a:srgbClr val="FFFFFF"/>
                </a:highlight>
              </a:rPr>
              <a:t>How ICP algorithm works</a:t>
            </a:r>
            <a:endParaRPr sz="900">
              <a:solidFill>
                <a:schemeClr val="dk1"/>
              </a:solidFill>
            </a:endParaRPr>
          </a:p>
          <a:p>
            <a:pPr marL="0" lvl="0" indent="0" algn="l" rtl="0">
              <a:spcBef>
                <a:spcPts val="0"/>
              </a:spcBef>
              <a:spcAft>
                <a:spcPts val="0"/>
              </a:spcAft>
              <a:buClr>
                <a:schemeClr val="dk1"/>
              </a:buClr>
              <a:buSzPts val="1100"/>
              <a:buFont typeface="Arial" panose="020B0604020202020204"/>
              <a:buNone/>
            </a:pP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r>
              <a:rPr lang="en-GB" sz="1100" b="1">
                <a:solidFill>
                  <a:schemeClr val="dk1"/>
                </a:solidFill>
              </a:rPr>
              <a:t>   P1:</a:t>
            </a:r>
            <a:r>
              <a:rPr lang="en-GB" sz="1100">
                <a:solidFill>
                  <a:schemeClr val="dk1"/>
                </a:solidFill>
              </a:rPr>
              <a:t> initial point cloud, </a:t>
            </a:r>
            <a:r>
              <a:rPr lang="en-GB" sz="1100" b="1">
                <a:solidFill>
                  <a:schemeClr val="dk1"/>
                </a:solidFill>
              </a:rPr>
              <a:t>P2:</a:t>
            </a:r>
            <a:r>
              <a:rPr lang="en-GB" sz="1100">
                <a:solidFill>
                  <a:schemeClr val="dk1"/>
                </a:solidFill>
              </a:rPr>
              <a:t> second point cloud</a:t>
            </a: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endParaRPr sz="1100">
              <a:solidFill>
                <a:schemeClr val="dk1"/>
              </a:solidFill>
            </a:endParaRPr>
          </a:p>
          <a:p>
            <a:pPr marL="457200" lvl="0" indent="0" algn="l" rtl="0">
              <a:spcBef>
                <a:spcPts val="0"/>
              </a:spcBef>
              <a:spcAft>
                <a:spcPts val="0"/>
              </a:spcAft>
              <a:buNone/>
            </a:pPr>
            <a:r>
              <a:rPr lang="en-GB" sz="1100">
                <a:solidFill>
                  <a:schemeClr val="dk1"/>
                </a:solidFill>
              </a:rPr>
              <a:t>   1. Computation of the nearfest point in </a:t>
            </a:r>
            <a:r>
              <a:rPr lang="en-GB" sz="1100" b="1">
                <a:solidFill>
                  <a:schemeClr val="dk1"/>
                </a:solidFill>
              </a:rPr>
              <a:t>P1</a:t>
            </a:r>
            <a:r>
              <a:rPr lang="en-GB" sz="1100">
                <a:solidFill>
                  <a:schemeClr val="dk1"/>
                </a:solidFill>
              </a:rPr>
              <a:t> for every point in </a:t>
            </a:r>
            <a:r>
              <a:rPr lang="en-GB" sz="1100" b="1">
                <a:solidFill>
                  <a:schemeClr val="dk1"/>
                </a:solidFill>
              </a:rPr>
              <a:t>P2</a:t>
            </a:r>
            <a:r>
              <a:rPr lang="en-GB" sz="1100">
                <a:solidFill>
                  <a:schemeClr val="dk1"/>
                </a:solidFill>
              </a:rPr>
              <a:t> using Euclidean Distance </a:t>
            </a: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r>
              <a:rPr lang="en-GB" sz="1100">
                <a:solidFill>
                  <a:schemeClr val="dk1"/>
                </a:solidFill>
              </a:rPr>
              <a:t>  </a:t>
            </a: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r>
              <a:rPr lang="en-GB" sz="1100">
                <a:solidFill>
                  <a:schemeClr val="dk1"/>
                </a:solidFill>
              </a:rPr>
              <a:t>   2. If the distance</a:t>
            </a:r>
            <a:r>
              <a:rPr lang="en-GB" sz="1100" i="1">
                <a:solidFill>
                  <a:schemeClr val="dk1"/>
                </a:solidFill>
              </a:rPr>
              <a:t> di &gt; threshold</a:t>
            </a:r>
            <a:r>
              <a:rPr lang="en-GB" sz="1100">
                <a:solidFill>
                  <a:schemeClr val="dk1"/>
                </a:solidFill>
              </a:rPr>
              <a:t>, the given pair of points is removed.</a:t>
            </a: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r>
              <a:rPr lang="en-GB" sz="1100">
                <a:solidFill>
                  <a:schemeClr val="dk1"/>
                </a:solidFill>
              </a:rPr>
              <a:t>   3. Weights are added to pairs of points.</a:t>
            </a: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r>
              <a:rPr lang="en-GB" sz="1100">
                <a:solidFill>
                  <a:schemeClr val="dk1"/>
                </a:solidFill>
              </a:rPr>
              <a:t>   4. Computation of rotation matrix </a:t>
            </a:r>
            <a:r>
              <a:rPr lang="en-GB" sz="1100" b="1">
                <a:solidFill>
                  <a:schemeClr val="dk1"/>
                </a:solidFill>
              </a:rPr>
              <a:t>R</a:t>
            </a:r>
            <a:r>
              <a:rPr lang="en-GB" sz="1100">
                <a:solidFill>
                  <a:schemeClr val="dk1"/>
                </a:solidFill>
              </a:rPr>
              <a:t> and translation vector </a:t>
            </a:r>
            <a:r>
              <a:rPr lang="en-GB" sz="1100" b="1">
                <a:solidFill>
                  <a:schemeClr val="dk1"/>
                </a:solidFill>
              </a:rPr>
              <a:t>T </a:t>
            </a:r>
            <a:r>
              <a:rPr lang="en-GB" sz="1100">
                <a:solidFill>
                  <a:schemeClr val="dk1"/>
                </a:solidFill>
              </a:rPr>
              <a:t>using the least square method.</a:t>
            </a: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r>
              <a:rPr lang="en-GB" sz="1100">
                <a:solidFill>
                  <a:schemeClr val="dk1"/>
                </a:solidFill>
              </a:rPr>
              <a:t>   5. Computation of transformation of the set </a:t>
            </a:r>
            <a:r>
              <a:rPr lang="en-GB" sz="1100" b="1">
                <a:solidFill>
                  <a:schemeClr val="dk1"/>
                </a:solidFill>
              </a:rPr>
              <a:t>P1</a:t>
            </a:r>
            <a:r>
              <a:rPr lang="en-GB" sz="1100">
                <a:solidFill>
                  <a:schemeClr val="dk1"/>
                </a:solidFill>
              </a:rPr>
              <a:t> using matrices </a:t>
            </a:r>
            <a:r>
              <a:rPr lang="en-GB" sz="1100" b="1">
                <a:solidFill>
                  <a:schemeClr val="dk1"/>
                </a:solidFill>
              </a:rPr>
              <a:t>- R * p1j +T</a:t>
            </a:r>
            <a:endParaRPr sz="1100" b="1">
              <a:solidFill>
                <a:schemeClr val="dk1"/>
              </a:solidFill>
            </a:endParaRPr>
          </a:p>
          <a:p>
            <a:pPr marL="457200" lvl="0" indent="0" algn="l" rtl="0">
              <a:spcBef>
                <a:spcPts val="0"/>
              </a:spcBef>
              <a:spcAft>
                <a:spcPts val="0"/>
              </a:spcAft>
              <a:buClr>
                <a:schemeClr val="dk1"/>
              </a:buClr>
              <a:buSzPts val="1100"/>
              <a:buFont typeface="Arial" panose="020B0604020202020204"/>
              <a:buNone/>
            </a:pP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r>
              <a:rPr lang="en-GB" sz="1100">
                <a:solidFill>
                  <a:schemeClr val="dk1"/>
                </a:solidFill>
              </a:rPr>
              <a:t>   6. Computation of error                                                     iterates until required accuracy</a:t>
            </a:r>
            <a:endParaRPr sz="1100">
              <a:solidFill>
                <a:schemeClr val="dk1"/>
              </a:solidFill>
            </a:endParaRPr>
          </a:p>
          <a:p>
            <a:pPr marL="457200" lvl="0" indent="0" algn="l" rtl="0">
              <a:spcBef>
                <a:spcPts val="0"/>
              </a:spcBef>
              <a:spcAft>
                <a:spcPts val="0"/>
              </a:spcAft>
              <a:buClr>
                <a:schemeClr val="dk1"/>
              </a:buClr>
              <a:buSzPts val="1100"/>
              <a:buFont typeface="Arial" panose="020B0604020202020204"/>
              <a:buNone/>
            </a:pPr>
            <a:endParaRPr sz="1100">
              <a:solidFill>
                <a:schemeClr val="dk1"/>
              </a:solidFill>
            </a:endParaRPr>
          </a:p>
          <a:p>
            <a:pPr marL="0" lvl="0" indent="0" algn="l" rtl="0">
              <a:spcBef>
                <a:spcPts val="0"/>
              </a:spcBef>
              <a:spcAft>
                <a:spcPts val="0"/>
              </a:spcAft>
              <a:buClr>
                <a:schemeClr val="dk1"/>
              </a:buClr>
              <a:buSzPts val="1100"/>
              <a:buFont typeface="Arial" panose="020B0604020202020204"/>
              <a:buNone/>
            </a:pP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71" name="Google Shape;71;p15"/>
          <p:cNvPicPr preferRelativeResize="0"/>
          <p:nvPr/>
        </p:nvPicPr>
        <p:blipFill>
          <a:blip r:embed="rId1"/>
          <a:stretch>
            <a:fillRect/>
          </a:stretch>
        </p:blipFill>
        <p:spPr>
          <a:xfrm>
            <a:off x="6199700" y="2356423"/>
            <a:ext cx="1315875" cy="215325"/>
          </a:xfrm>
          <a:prstGeom prst="rect">
            <a:avLst/>
          </a:prstGeom>
          <a:noFill/>
          <a:ln>
            <a:noFill/>
          </a:ln>
        </p:spPr>
      </p:pic>
      <p:pic>
        <p:nvPicPr>
          <p:cNvPr id="72" name="Google Shape;72;p15"/>
          <p:cNvPicPr preferRelativeResize="0"/>
          <p:nvPr/>
        </p:nvPicPr>
        <p:blipFill>
          <a:blip r:embed="rId2"/>
          <a:stretch>
            <a:fillRect/>
          </a:stretch>
        </p:blipFill>
        <p:spPr>
          <a:xfrm>
            <a:off x="2156350" y="4049700"/>
            <a:ext cx="1954849" cy="215325"/>
          </a:xfrm>
          <a:prstGeom prst="rect">
            <a:avLst/>
          </a:prstGeom>
          <a:noFill/>
          <a:ln>
            <a:noFill/>
          </a:ln>
        </p:spPr>
      </p:pic>
      <p:sp>
        <p:nvSpPr>
          <p:cNvPr id="73" name="Google Shape;73;p15"/>
          <p:cNvSpPr txBox="1"/>
          <p:nvPr/>
        </p:nvSpPr>
        <p:spPr>
          <a:xfrm>
            <a:off x="0" y="323850"/>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What is Lidar Odometry?</a:t>
            </a:r>
            <a:endParaRPr sz="1800" b="1" u="sng">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16"/>
          <p:cNvSpPr txBox="1"/>
          <p:nvPr>
            <p:ph type="subTitle" idx="1"/>
          </p:nvPr>
        </p:nvSpPr>
        <p:spPr>
          <a:xfrm>
            <a:off x="0" y="865875"/>
            <a:ext cx="8623500" cy="4011900"/>
          </a:xfrm>
          <a:prstGeom prst="rect">
            <a:avLst/>
          </a:prstGeom>
        </p:spPr>
        <p:txBody>
          <a:bodyPr spcFirstLastPara="1" wrap="square" lIns="91425" tIns="91425" rIns="91425" bIns="91425" anchor="t" anchorCtr="0">
            <a:normAutofit/>
          </a:bodyPr>
          <a:lstStyle/>
          <a:p>
            <a:pPr marL="457200" marR="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Point cloud is skewed because of the rotation mechanism of 3D lidar.</a:t>
            </a:r>
            <a:endParaRPr sz="1300">
              <a:solidFill>
                <a:srgbClr val="1C1917"/>
              </a:solidFill>
              <a:highlight>
                <a:srgbClr val="FFFFFF"/>
              </a:highlight>
            </a:endParaRPr>
          </a:p>
          <a:p>
            <a:pPr marL="457200" marR="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Using only a lidar for pose estimation is not ideal since registration using skewed point clouds or features will eventually cause large drift.</a:t>
            </a:r>
            <a:endParaRPr sz="1300">
              <a:solidFill>
                <a:srgbClr val="1C1917"/>
              </a:solidFill>
              <a:highlight>
                <a:srgbClr val="FFFFFF"/>
              </a:highlight>
            </a:endParaRPr>
          </a:p>
          <a:p>
            <a:pPr marL="457200" marR="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Therefore, lidar is typically used in conjunction with other sensors, such as IMU and GPS, for state estimation and mapping.</a:t>
            </a:r>
            <a:endParaRPr sz="1300">
              <a:solidFill>
                <a:srgbClr val="1C1917"/>
              </a:solidFill>
              <a:highlight>
                <a:srgbClr val="FFFFFF"/>
              </a:highlight>
            </a:endParaRPr>
          </a:p>
          <a:p>
            <a:pPr marL="457200" marR="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Two ways for sensor fusion</a:t>
            </a:r>
            <a:endParaRPr sz="1300">
              <a:solidFill>
                <a:srgbClr val="1C1917"/>
              </a:solidFill>
              <a:highlight>
                <a:srgbClr val="FFFFFF"/>
              </a:highlight>
            </a:endParaRPr>
          </a:p>
          <a:p>
            <a:pPr marL="914400" marR="0" lvl="0" indent="-298450" algn="l" rtl="0">
              <a:lnSpc>
                <a:spcPct val="115000"/>
              </a:lnSpc>
              <a:spcBef>
                <a:spcPts val="0"/>
              </a:spcBef>
              <a:spcAft>
                <a:spcPts val="0"/>
              </a:spcAft>
              <a:buClr>
                <a:srgbClr val="1C1917"/>
              </a:buClr>
              <a:buSzPts val="1100"/>
              <a:buChar char="-"/>
            </a:pPr>
            <a:r>
              <a:rPr lang="en-GB" sz="1100">
                <a:solidFill>
                  <a:srgbClr val="1C1917"/>
                </a:solidFill>
                <a:highlight>
                  <a:srgbClr val="FFFFFF"/>
                </a:highlight>
              </a:rPr>
              <a:t>Loosely-coupled fusion: </a:t>
            </a:r>
            <a:r>
              <a:rPr lang="en-GB" sz="1100">
                <a:solidFill>
                  <a:srgbClr val="1C1917"/>
                </a:solidFill>
                <a:highlight>
                  <a:schemeClr val="lt1"/>
                </a:highlight>
              </a:rPr>
              <a:t>IMU is introduced to de-skew lidar scan and give motion prior for scan-matching. However, the IMU is not involved in optimization process of the algorithm.</a:t>
            </a:r>
            <a:endParaRPr sz="1100">
              <a:solidFill>
                <a:srgbClr val="1C1917"/>
              </a:solidFill>
              <a:highlight>
                <a:schemeClr val="lt1"/>
              </a:highlight>
            </a:endParaRPr>
          </a:p>
          <a:p>
            <a:pPr marL="0" marR="0" lvl="0" indent="0" algn="l" rtl="0">
              <a:lnSpc>
                <a:spcPct val="115000"/>
              </a:lnSpc>
              <a:spcBef>
                <a:spcPts val="0"/>
              </a:spcBef>
              <a:spcAft>
                <a:spcPts val="0"/>
              </a:spcAft>
              <a:buNone/>
            </a:pPr>
            <a:endParaRPr sz="1100">
              <a:solidFill>
                <a:srgbClr val="1C1917"/>
              </a:solidFill>
              <a:highlight>
                <a:schemeClr val="lt1"/>
              </a:highlight>
            </a:endParaRPr>
          </a:p>
          <a:p>
            <a:pPr marL="914400" marR="0" lvl="0" indent="-298450" algn="l" rtl="0">
              <a:lnSpc>
                <a:spcPct val="115000"/>
              </a:lnSpc>
              <a:spcBef>
                <a:spcPts val="0"/>
              </a:spcBef>
              <a:spcAft>
                <a:spcPts val="0"/>
              </a:spcAft>
              <a:buClr>
                <a:srgbClr val="1C1917"/>
              </a:buClr>
              <a:buSzPts val="1100"/>
              <a:buChar char="-"/>
            </a:pPr>
            <a:r>
              <a:rPr lang="en-GB" sz="1100">
                <a:solidFill>
                  <a:srgbClr val="1C1917"/>
                </a:solidFill>
                <a:highlight>
                  <a:srgbClr val="FFFFFF"/>
                </a:highlight>
              </a:rPr>
              <a:t>Tightly-coupled fusion: </a:t>
            </a:r>
            <a:r>
              <a:rPr lang="en-GB" sz="1100">
                <a:solidFill>
                  <a:srgbClr val="1C1917"/>
                </a:solidFill>
                <a:highlight>
                  <a:schemeClr val="lt1"/>
                </a:highlight>
              </a:rPr>
              <a:t>Tightly-coupled systems usually offer improved accuracy. Measurements from both the lidar and IMU are used for joint- optimization.</a:t>
            </a:r>
            <a:endParaRPr sz="1100">
              <a:solidFill>
                <a:srgbClr val="1C1917"/>
              </a:solidFill>
              <a:highlight>
                <a:srgbClr val="FFFFFF"/>
              </a:highlight>
            </a:endParaRPr>
          </a:p>
        </p:txBody>
      </p:sp>
      <p:sp>
        <p:nvSpPr>
          <p:cNvPr id="79" name="Google Shape;79;p16"/>
          <p:cNvSpPr txBox="1"/>
          <p:nvPr/>
        </p:nvSpPr>
        <p:spPr>
          <a:xfrm>
            <a:off x="0" y="323850"/>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Problem with Lidar Scan</a:t>
            </a:r>
            <a:endParaRPr sz="1800" b="1" u="sng">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7"/>
          <p:cNvSpPr txBox="1"/>
          <p:nvPr>
            <p:ph type="subTitle" idx="1"/>
          </p:nvPr>
        </p:nvSpPr>
        <p:spPr>
          <a:xfrm>
            <a:off x="0" y="844650"/>
            <a:ext cx="9062400" cy="3951600"/>
          </a:xfrm>
          <a:prstGeom prst="rect">
            <a:avLst/>
          </a:prstGeom>
        </p:spPr>
        <p:txBody>
          <a:bodyPr spcFirstLastPara="1" wrap="square" lIns="91425" tIns="91425" rIns="91425" bIns="91425" anchor="t" anchorCtr="0">
            <a:normAutofit/>
          </a:bodyPr>
          <a:lstStyle/>
          <a:p>
            <a:pPr marL="457200" marR="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LIO-SAM estimates the state of the robot and its trajectory using observations of lidar, IMU and optionally GPS sensors.</a:t>
            </a:r>
            <a:endParaRPr sz="1300">
              <a:solidFill>
                <a:srgbClr val="1C1917"/>
              </a:solidFill>
              <a:highlight>
                <a:srgbClr val="FFFFFF"/>
              </a:highlight>
            </a:endParaRPr>
          </a:p>
          <a:p>
            <a:pPr marL="457200" marR="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This state estimation problem can be formulated as a maximum a posteriori (MAP) problem.</a:t>
            </a:r>
            <a:endParaRPr sz="1300">
              <a:solidFill>
                <a:srgbClr val="1C1917"/>
              </a:solidFill>
              <a:highlight>
                <a:srgbClr val="FFFFFF"/>
              </a:highlight>
            </a:endParaRPr>
          </a:p>
          <a:p>
            <a:pPr marL="457200" marR="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A factor graph is used to model this problem. Four types of factors and one variable type are used for factor graph construction.</a:t>
            </a:r>
            <a:endParaRPr sz="1300">
              <a:solidFill>
                <a:srgbClr val="1C1917"/>
              </a:solidFill>
              <a:highlight>
                <a:srgbClr val="FFFFFF"/>
              </a:highlight>
            </a:endParaRPr>
          </a:p>
          <a:p>
            <a:pPr marL="457200" marR="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Variable representing the robot's state at a specific time is attributed to the nodes of the graph.</a:t>
            </a:r>
            <a:endParaRPr sz="1300">
              <a:solidFill>
                <a:srgbClr val="1C1917"/>
              </a:solidFill>
              <a:highlight>
                <a:srgbClr val="FFFFFF"/>
              </a:highlight>
            </a:endParaRPr>
          </a:p>
          <a:p>
            <a:pPr marL="457200" marR="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Four types of factors:</a:t>
            </a:r>
            <a:endParaRPr sz="1300">
              <a:solidFill>
                <a:srgbClr val="1C1917"/>
              </a:solidFill>
              <a:highlight>
                <a:srgbClr val="FFFFFF"/>
              </a:highlight>
            </a:endParaRPr>
          </a:p>
          <a:p>
            <a:pPr marL="914400" marR="0" lvl="0" indent="0" algn="l" rtl="0">
              <a:lnSpc>
                <a:spcPct val="150000"/>
              </a:lnSpc>
              <a:spcBef>
                <a:spcPts val="0"/>
              </a:spcBef>
              <a:spcAft>
                <a:spcPts val="0"/>
              </a:spcAft>
              <a:buNone/>
            </a:pPr>
            <a:r>
              <a:rPr lang="en-GB" sz="1100">
                <a:solidFill>
                  <a:srgbClr val="1C1917"/>
                </a:solidFill>
                <a:highlight>
                  <a:srgbClr val="FFFFFF"/>
                </a:highlight>
              </a:rPr>
              <a:t>1. IMU preintegration factor: </a:t>
            </a:r>
            <a:r>
              <a:rPr lang="en-GB" sz="1100">
                <a:solidFill>
                  <a:srgbClr val="1C1917"/>
                </a:solidFill>
                <a:highlight>
                  <a:schemeClr val="lt1"/>
                </a:highlight>
              </a:rPr>
              <a:t>Inferring the motion of the robot using measurements from the IMU.</a:t>
            </a:r>
            <a:endParaRPr sz="1100">
              <a:solidFill>
                <a:srgbClr val="1C1917"/>
              </a:solidFill>
              <a:highlight>
                <a:srgbClr val="FFFFFF"/>
              </a:highlight>
            </a:endParaRPr>
          </a:p>
          <a:p>
            <a:pPr marL="914400" marR="0" lvl="0" indent="0" algn="l" rtl="0">
              <a:lnSpc>
                <a:spcPct val="150000"/>
              </a:lnSpc>
              <a:spcBef>
                <a:spcPts val="0"/>
              </a:spcBef>
              <a:spcAft>
                <a:spcPts val="0"/>
              </a:spcAft>
              <a:buNone/>
            </a:pPr>
            <a:r>
              <a:rPr lang="en-GB" sz="1100">
                <a:solidFill>
                  <a:srgbClr val="1C1917"/>
                </a:solidFill>
                <a:highlight>
                  <a:srgbClr val="FFFFFF"/>
                </a:highlight>
              </a:rPr>
              <a:t>2. Lidar odometry factor</a:t>
            </a:r>
            <a:r>
              <a:rPr lang="en-GB" sz="1100">
                <a:solidFill>
                  <a:srgbClr val="1C1917"/>
                </a:solidFill>
                <a:highlight>
                  <a:schemeClr val="lt1"/>
                </a:highlight>
              </a:rPr>
              <a:t>: Feature extraction, keyframe selection and relative transformation.</a:t>
            </a:r>
            <a:endParaRPr sz="1100">
              <a:solidFill>
                <a:srgbClr val="1C1917"/>
              </a:solidFill>
              <a:highlight>
                <a:srgbClr val="FFFFFF"/>
              </a:highlight>
            </a:endParaRPr>
          </a:p>
          <a:p>
            <a:pPr marL="914400" marR="0" lvl="0" indent="0" algn="l" rtl="0">
              <a:lnSpc>
                <a:spcPct val="150000"/>
              </a:lnSpc>
              <a:spcBef>
                <a:spcPts val="0"/>
              </a:spcBef>
              <a:spcAft>
                <a:spcPts val="0"/>
              </a:spcAft>
              <a:buNone/>
            </a:pPr>
            <a:r>
              <a:rPr lang="en-GB" sz="1100">
                <a:solidFill>
                  <a:srgbClr val="1C1917"/>
                </a:solidFill>
                <a:highlight>
                  <a:srgbClr val="FFFFFF"/>
                </a:highlight>
              </a:rPr>
              <a:t>3. GPS factor: </a:t>
            </a:r>
            <a:r>
              <a:rPr lang="en-GB" sz="1100">
                <a:solidFill>
                  <a:srgbClr val="1C1917"/>
                </a:solidFill>
                <a:highlight>
                  <a:schemeClr val="lt1"/>
                </a:highlight>
              </a:rPr>
              <a:t>The system suffers from drift during long duration navigation tasks. To eliminate drift, sensors such as GPS that offer absolute measurements are required.</a:t>
            </a:r>
            <a:endParaRPr sz="1100">
              <a:solidFill>
                <a:srgbClr val="1C1917"/>
              </a:solidFill>
              <a:highlight>
                <a:srgbClr val="FFFFFF"/>
              </a:highlight>
            </a:endParaRPr>
          </a:p>
          <a:p>
            <a:pPr marL="914400" marR="0" lvl="0" indent="0" algn="l" rtl="0">
              <a:lnSpc>
                <a:spcPct val="150000"/>
              </a:lnSpc>
              <a:spcBef>
                <a:spcPts val="0"/>
              </a:spcBef>
              <a:spcAft>
                <a:spcPts val="0"/>
              </a:spcAft>
              <a:buNone/>
            </a:pPr>
            <a:r>
              <a:rPr lang="en-GB" sz="1100">
                <a:solidFill>
                  <a:srgbClr val="1C1917"/>
                </a:solidFill>
                <a:highlight>
                  <a:srgbClr val="FFFFFF"/>
                </a:highlight>
              </a:rPr>
              <a:t>4. Loop closure factor</a:t>
            </a:r>
            <a:r>
              <a:rPr lang="en-GB" sz="1100">
                <a:solidFill>
                  <a:srgbClr val="1C1917"/>
                </a:solidFill>
                <a:highlight>
                  <a:schemeClr val="lt1"/>
                </a:highlight>
              </a:rPr>
              <a:t>: Euclidean distance based loop closure detection approach is used</a:t>
            </a:r>
            <a:endParaRPr sz="1100">
              <a:solidFill>
                <a:srgbClr val="1C1917"/>
              </a:solidFill>
              <a:highlight>
                <a:schemeClr val="lt1"/>
              </a:highlight>
            </a:endParaRPr>
          </a:p>
          <a:p>
            <a:pPr marL="914400" marR="0" lvl="0" indent="0" algn="l" rtl="0">
              <a:lnSpc>
                <a:spcPct val="150000"/>
              </a:lnSpc>
              <a:spcBef>
                <a:spcPts val="0"/>
              </a:spcBef>
              <a:spcAft>
                <a:spcPts val="0"/>
              </a:spcAft>
              <a:buNone/>
            </a:pPr>
            <a:endParaRPr sz="1100">
              <a:solidFill>
                <a:srgbClr val="1C1917"/>
              </a:solidFill>
              <a:highlight>
                <a:srgbClr val="FFFFFF"/>
              </a:highlight>
            </a:endParaRPr>
          </a:p>
        </p:txBody>
      </p:sp>
      <p:sp>
        <p:nvSpPr>
          <p:cNvPr id="85" name="Google Shape;85;p17"/>
          <p:cNvSpPr txBox="1"/>
          <p:nvPr/>
        </p:nvSpPr>
        <p:spPr>
          <a:xfrm>
            <a:off x="0" y="3299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u="sng">
                <a:solidFill>
                  <a:srgbClr val="999999"/>
                </a:solidFill>
              </a:rPr>
              <a:t>How LIO-SAM Works</a:t>
            </a:r>
            <a:endParaRPr sz="1800" b="1" u="sng">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p18"/>
          <p:cNvSpPr txBox="1"/>
          <p:nvPr/>
        </p:nvSpPr>
        <p:spPr>
          <a:xfrm>
            <a:off x="-25" y="865725"/>
            <a:ext cx="5830200" cy="38844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1C1917"/>
              </a:buClr>
              <a:buSzPts val="1300"/>
              <a:buChar char="●"/>
            </a:pPr>
            <a:r>
              <a:rPr lang="en-GB" sz="1300" b="1">
                <a:solidFill>
                  <a:srgbClr val="1C1917"/>
                </a:solidFill>
                <a:highlight>
                  <a:srgbClr val="FFFFFF"/>
                </a:highlight>
              </a:rPr>
              <a:t>Feature extraction</a:t>
            </a:r>
            <a:r>
              <a:rPr lang="en-GB" sz="1300">
                <a:solidFill>
                  <a:srgbClr val="1C1917"/>
                </a:solidFill>
                <a:highlight>
                  <a:srgbClr val="FFFFFF"/>
                </a:highlight>
              </a:rPr>
              <a:t>: </a:t>
            </a: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Extract edge and planar features from each scan,                     .</a:t>
            </a:r>
            <a:endParaRPr sz="1300">
              <a:solidFill>
                <a:srgbClr val="1C1917"/>
              </a:solidFill>
              <a:highlight>
                <a:srgbClr val="FFFFFF"/>
              </a:highlight>
            </a:endParaRPr>
          </a:p>
          <a:p>
            <a:pPr marL="457200" lvl="0" indent="-311150" algn="l" rtl="0">
              <a:lnSpc>
                <a:spcPct val="150000"/>
              </a:lnSpc>
              <a:spcBef>
                <a:spcPts val="0"/>
              </a:spcBef>
              <a:spcAft>
                <a:spcPts val="0"/>
              </a:spcAft>
              <a:buClr>
                <a:srgbClr val="1C1917"/>
              </a:buClr>
              <a:buSzPts val="1300"/>
              <a:buChar char="●"/>
            </a:pPr>
            <a:r>
              <a:rPr lang="en-GB" sz="1300" b="1">
                <a:solidFill>
                  <a:srgbClr val="1C1917"/>
                </a:solidFill>
                <a:highlight>
                  <a:srgbClr val="FFFFFF"/>
                </a:highlight>
              </a:rPr>
              <a:t>Keyframe selection</a:t>
            </a:r>
            <a:r>
              <a:rPr lang="en-GB" sz="1300">
                <a:solidFill>
                  <a:srgbClr val="1C1917"/>
                </a:solidFill>
                <a:highlight>
                  <a:srgbClr val="FFFFFF"/>
                </a:highlight>
              </a:rPr>
              <a:t>: </a:t>
            </a: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If change in robot pose exceeds a user-defined threshold (1m and 10°), select as keyframe.</a:t>
            </a:r>
            <a:endParaRPr sz="1300">
              <a:solidFill>
                <a:srgbClr val="1C1917"/>
              </a:solidFill>
              <a:highlight>
                <a:srgbClr val="FFFFFF"/>
              </a:highlight>
            </a:endParaRPr>
          </a:p>
          <a:p>
            <a:pPr marL="457200" lvl="0" indent="-311150" algn="l" rtl="0">
              <a:lnSpc>
                <a:spcPct val="150000"/>
              </a:lnSpc>
              <a:spcBef>
                <a:spcPts val="0"/>
              </a:spcBef>
              <a:spcAft>
                <a:spcPts val="0"/>
              </a:spcAft>
              <a:buClr>
                <a:srgbClr val="1C1917"/>
              </a:buClr>
              <a:buSzPts val="1300"/>
              <a:buChar char="●"/>
            </a:pPr>
            <a:r>
              <a:rPr lang="en-GB" sz="1300" b="1">
                <a:solidFill>
                  <a:srgbClr val="1C1917"/>
                </a:solidFill>
                <a:highlight>
                  <a:srgbClr val="FFFFFF"/>
                </a:highlight>
              </a:rPr>
              <a:t>Sliding window approach</a:t>
            </a:r>
            <a:r>
              <a:rPr lang="en-GB" sz="1300">
                <a:solidFill>
                  <a:srgbClr val="1C1917"/>
                </a:solidFill>
                <a:highlight>
                  <a:srgbClr val="FFFFFF"/>
                </a:highlight>
              </a:rPr>
              <a:t>:</a:t>
            </a: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Consider n most recent keyframes</a:t>
            </a:r>
            <a:r>
              <a:rPr lang="en-GB" sz="1300">
                <a:solidFill>
                  <a:srgbClr val="1C1917"/>
                </a:solidFill>
                <a:highlight>
                  <a:schemeClr val="lt1"/>
                </a:highlight>
              </a:rPr>
              <a:t>,                       .</a:t>
            </a: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Transform to world frame and merge to form voxel map.</a:t>
            </a:r>
            <a:endParaRPr sz="1300">
              <a:solidFill>
                <a:srgbClr val="1C1917"/>
              </a:solidFill>
              <a:highlight>
                <a:srgbClr val="FFFFFF"/>
              </a:highlight>
            </a:endParaRPr>
          </a:p>
          <a:p>
            <a:pPr marL="914400" lvl="0" indent="0" algn="l" rtl="0">
              <a:lnSpc>
                <a:spcPct val="150000"/>
              </a:lnSpc>
              <a:spcBef>
                <a:spcPts val="0"/>
              </a:spcBef>
              <a:spcAft>
                <a:spcPts val="0"/>
              </a:spcAft>
              <a:buNone/>
            </a:pPr>
            <a:endParaRPr sz="1300">
              <a:solidFill>
                <a:srgbClr val="1C1917"/>
              </a:solidFill>
              <a:highlight>
                <a:srgbClr val="FFFFFF"/>
              </a:highlight>
            </a:endParaRPr>
          </a:p>
          <a:p>
            <a:pPr marL="0" lvl="0" indent="0" algn="l" rtl="0">
              <a:lnSpc>
                <a:spcPct val="150000"/>
              </a:lnSpc>
              <a:spcBef>
                <a:spcPts val="0"/>
              </a:spcBef>
              <a:spcAft>
                <a:spcPts val="0"/>
              </a:spcAft>
              <a:buNone/>
            </a:pP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Eliminate duplicate features that fall in the same voxel.</a:t>
            </a:r>
            <a:endParaRPr sz="1300">
              <a:solidFill>
                <a:srgbClr val="1C1917"/>
              </a:solidFill>
              <a:highlight>
                <a:srgbClr val="FFFFFF"/>
              </a:highlight>
            </a:endParaRPr>
          </a:p>
          <a:p>
            <a:pPr marL="1371600" lvl="2"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The downsample resolutions for edge and planar features are 0.2m and 0.4m, respectively.</a:t>
            </a:r>
            <a:endParaRPr sz="1300">
              <a:solidFill>
                <a:srgbClr val="1C1917"/>
              </a:solidFill>
              <a:highlight>
                <a:srgbClr val="FFFFFF"/>
              </a:highlight>
            </a:endParaRPr>
          </a:p>
          <a:p>
            <a:pPr marL="0" lvl="0" indent="0" algn="l" rtl="0">
              <a:lnSpc>
                <a:spcPct val="115000"/>
              </a:lnSpc>
              <a:spcBef>
                <a:spcPts val="0"/>
              </a:spcBef>
              <a:spcAft>
                <a:spcPts val="0"/>
              </a:spcAft>
              <a:buNone/>
            </a:pPr>
            <a:endParaRPr>
              <a:solidFill>
                <a:schemeClr val="dk2"/>
              </a:solidFill>
            </a:endParaRPr>
          </a:p>
          <a:p>
            <a:pPr marL="0" lvl="0" indent="0" algn="l" rtl="0">
              <a:spcBef>
                <a:spcPts val="0"/>
              </a:spcBef>
              <a:spcAft>
                <a:spcPts val="0"/>
              </a:spcAft>
              <a:buNone/>
            </a:pPr>
            <a:endParaRPr sz="1500">
              <a:solidFill>
                <a:schemeClr val="dk2"/>
              </a:solidFill>
            </a:endParaRPr>
          </a:p>
        </p:txBody>
      </p:sp>
      <p:pic>
        <p:nvPicPr>
          <p:cNvPr id="91" name="Google Shape;91;p18"/>
          <p:cNvPicPr preferRelativeResize="0"/>
          <p:nvPr/>
        </p:nvPicPr>
        <p:blipFill>
          <a:blip r:embed="rId1"/>
          <a:stretch>
            <a:fillRect/>
          </a:stretch>
        </p:blipFill>
        <p:spPr>
          <a:xfrm>
            <a:off x="5830065" y="1335273"/>
            <a:ext cx="3181407" cy="2202500"/>
          </a:xfrm>
          <a:prstGeom prst="rect">
            <a:avLst/>
          </a:prstGeom>
          <a:noFill/>
          <a:ln>
            <a:noFill/>
          </a:ln>
        </p:spPr>
      </p:pic>
      <p:sp>
        <p:nvSpPr>
          <p:cNvPr id="92" name="Google Shape;92;p18"/>
          <p:cNvSpPr txBox="1"/>
          <p:nvPr/>
        </p:nvSpPr>
        <p:spPr>
          <a:xfrm>
            <a:off x="5918200" y="3537585"/>
            <a:ext cx="2912110" cy="4108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u="sng">
                <a:solidFill>
                  <a:schemeClr val="dk2"/>
                </a:solidFill>
              </a:rPr>
              <a:t>Figure 2 : Lidar </a:t>
            </a:r>
            <a:r>
              <a:rPr lang="en-GB" sz="1200" u="sng">
                <a:solidFill>
                  <a:schemeClr val="dk2"/>
                </a:solidFill>
              </a:rPr>
              <a:t>scanning</a:t>
            </a:r>
            <a:r>
              <a:rPr lang="en-GB" sz="1200" u="sng">
                <a:solidFill>
                  <a:schemeClr val="dk2"/>
                </a:solidFill>
              </a:rPr>
              <a:t> in LIO SAM</a:t>
            </a:r>
            <a:endParaRPr sz="1200" u="sng">
              <a:solidFill>
                <a:schemeClr val="dk2"/>
              </a:solidFill>
            </a:endParaRPr>
          </a:p>
        </p:txBody>
      </p:sp>
      <p:sp>
        <p:nvSpPr>
          <p:cNvPr id="93" name="Google Shape;93;p18"/>
          <p:cNvSpPr txBox="1"/>
          <p:nvPr/>
        </p:nvSpPr>
        <p:spPr>
          <a:xfrm>
            <a:off x="0" y="323850"/>
            <a:ext cx="6525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Components of LIO SAM (LIDAR Odometry):</a:t>
            </a:r>
            <a:endParaRPr sz="1800" b="1" u="sng">
              <a:solidFill>
                <a:srgbClr val="999999"/>
              </a:solidFill>
            </a:endParaRPr>
          </a:p>
        </p:txBody>
      </p:sp>
      <p:pic>
        <p:nvPicPr>
          <p:cNvPr id="94" name="Google Shape;94;p18"/>
          <p:cNvPicPr preferRelativeResize="0"/>
          <p:nvPr/>
        </p:nvPicPr>
        <p:blipFill>
          <a:blip r:embed="rId2"/>
          <a:stretch>
            <a:fillRect/>
          </a:stretch>
        </p:blipFill>
        <p:spPr>
          <a:xfrm>
            <a:off x="4665625" y="1335595"/>
            <a:ext cx="926203" cy="262925"/>
          </a:xfrm>
          <a:prstGeom prst="rect">
            <a:avLst/>
          </a:prstGeom>
          <a:noFill/>
          <a:ln>
            <a:noFill/>
          </a:ln>
        </p:spPr>
      </p:pic>
      <p:pic>
        <p:nvPicPr>
          <p:cNvPr id="95" name="Google Shape;95;p18"/>
          <p:cNvPicPr preferRelativeResize="0"/>
          <p:nvPr/>
        </p:nvPicPr>
        <p:blipFill>
          <a:blip r:embed="rId3"/>
          <a:stretch>
            <a:fillRect/>
          </a:stretch>
        </p:blipFill>
        <p:spPr>
          <a:xfrm>
            <a:off x="3652955" y="2790750"/>
            <a:ext cx="1012275" cy="262925"/>
          </a:xfrm>
          <a:prstGeom prst="rect">
            <a:avLst/>
          </a:prstGeom>
          <a:noFill/>
          <a:ln>
            <a:noFill/>
          </a:ln>
        </p:spPr>
      </p:pic>
      <p:pic>
        <p:nvPicPr>
          <p:cNvPr id="96" name="Google Shape;96;p18"/>
          <p:cNvPicPr preferRelativeResize="0"/>
          <p:nvPr/>
        </p:nvPicPr>
        <p:blipFill>
          <a:blip r:embed="rId4"/>
          <a:stretch>
            <a:fillRect/>
          </a:stretch>
        </p:blipFill>
        <p:spPr>
          <a:xfrm>
            <a:off x="1752600" y="3293110"/>
            <a:ext cx="2590800" cy="7092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19"/>
          <p:cNvSpPr txBox="1"/>
          <p:nvPr/>
        </p:nvSpPr>
        <p:spPr>
          <a:xfrm>
            <a:off x="-25" y="865725"/>
            <a:ext cx="5894100" cy="32166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1C1917"/>
              </a:buClr>
              <a:buSzPts val="1300"/>
              <a:buChar char="●"/>
            </a:pPr>
            <a:r>
              <a:rPr lang="en-GB" sz="1300" b="1">
                <a:solidFill>
                  <a:srgbClr val="1C1917"/>
                </a:solidFill>
                <a:highlight>
                  <a:srgbClr val="FFFFFF"/>
                </a:highlight>
              </a:rPr>
              <a:t>Scan matching</a:t>
            </a:r>
            <a:r>
              <a:rPr lang="en-GB" sz="1300">
                <a:solidFill>
                  <a:srgbClr val="1C1917"/>
                </a:solidFill>
                <a:highlight>
                  <a:srgbClr val="FFFFFF"/>
                </a:highlight>
              </a:rPr>
              <a:t>:</a:t>
            </a: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Match current scan to recent lidar keyframes to estimate the relative transformation.</a:t>
            </a: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Need to transform current scan from body frame to world frame.</a:t>
            </a: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This, requires us to predict robot motion using IMU.</a:t>
            </a:r>
            <a:endParaRPr sz="1300">
              <a:solidFill>
                <a:srgbClr val="1C1917"/>
              </a:solidFill>
              <a:highlight>
                <a:srgbClr val="FFFFFF"/>
              </a:highlight>
            </a:endParaRPr>
          </a:p>
          <a:p>
            <a:pPr marL="914400" lvl="0" indent="0" algn="l" rtl="0">
              <a:lnSpc>
                <a:spcPct val="150000"/>
              </a:lnSpc>
              <a:spcBef>
                <a:spcPts val="0"/>
              </a:spcBef>
              <a:spcAft>
                <a:spcPts val="0"/>
              </a:spcAft>
              <a:buNone/>
            </a:pPr>
            <a:endParaRPr sz="1300">
              <a:solidFill>
                <a:srgbClr val="1C1917"/>
              </a:solidFill>
              <a:highlight>
                <a:srgbClr val="FFFFFF"/>
              </a:highlight>
            </a:endParaRPr>
          </a:p>
          <a:p>
            <a:pPr marL="914400" lvl="0" indent="0" algn="l" rtl="0">
              <a:lnSpc>
                <a:spcPct val="150000"/>
              </a:lnSpc>
              <a:spcBef>
                <a:spcPts val="0"/>
              </a:spcBef>
              <a:spcAft>
                <a:spcPts val="0"/>
              </a:spcAft>
              <a:buNone/>
            </a:pPr>
            <a:endParaRPr sz="1300">
              <a:solidFill>
                <a:srgbClr val="1C1917"/>
              </a:solidFill>
              <a:highlight>
                <a:srgbClr val="FFFFFF"/>
              </a:highlight>
            </a:endParaRPr>
          </a:p>
          <a:p>
            <a:pPr marL="914400" lvl="0" indent="0" algn="l" rtl="0">
              <a:lnSpc>
                <a:spcPct val="150000"/>
              </a:lnSpc>
              <a:spcBef>
                <a:spcPts val="0"/>
              </a:spcBef>
              <a:spcAft>
                <a:spcPts val="0"/>
              </a:spcAft>
              <a:buNone/>
            </a:pPr>
            <a:endParaRPr sz="1300">
              <a:solidFill>
                <a:srgbClr val="1C1917"/>
              </a:solidFill>
              <a:highlight>
                <a:srgbClr val="FFFFFF"/>
              </a:highlight>
            </a:endParaRPr>
          </a:p>
          <a:p>
            <a:pPr marL="914400" lvl="0" indent="0" algn="l" rtl="0">
              <a:lnSpc>
                <a:spcPct val="150000"/>
              </a:lnSpc>
              <a:spcBef>
                <a:spcPts val="0"/>
              </a:spcBef>
              <a:spcAft>
                <a:spcPts val="0"/>
              </a:spcAft>
              <a:buNone/>
            </a:pP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Solve for the optimal transformation by minimizing distance between matching features.</a:t>
            </a:r>
            <a:endParaRPr sz="1300">
              <a:solidFill>
                <a:srgbClr val="1C1917"/>
              </a:solidFill>
              <a:highlight>
                <a:srgbClr val="FFFFFF"/>
              </a:highlight>
            </a:endParaRPr>
          </a:p>
          <a:p>
            <a:pPr marL="0" lvl="0" indent="0" algn="l" rtl="0">
              <a:lnSpc>
                <a:spcPct val="115000"/>
              </a:lnSpc>
              <a:spcBef>
                <a:spcPts val="0"/>
              </a:spcBef>
              <a:spcAft>
                <a:spcPts val="0"/>
              </a:spcAft>
              <a:buNone/>
            </a:pPr>
            <a:endParaRPr>
              <a:solidFill>
                <a:schemeClr val="dk2"/>
              </a:solidFill>
            </a:endParaRPr>
          </a:p>
          <a:p>
            <a:pPr marL="0" lvl="0" indent="0" algn="l" rtl="0">
              <a:spcBef>
                <a:spcPts val="0"/>
              </a:spcBef>
              <a:spcAft>
                <a:spcPts val="0"/>
              </a:spcAft>
              <a:buNone/>
            </a:pPr>
            <a:endParaRPr sz="1500">
              <a:solidFill>
                <a:schemeClr val="dk2"/>
              </a:solidFill>
            </a:endParaRPr>
          </a:p>
        </p:txBody>
      </p:sp>
      <p:sp>
        <p:nvSpPr>
          <p:cNvPr id="104" name="Google Shape;104;p19"/>
          <p:cNvSpPr txBox="1"/>
          <p:nvPr/>
        </p:nvSpPr>
        <p:spPr>
          <a:xfrm>
            <a:off x="0" y="323850"/>
            <a:ext cx="6525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Components of LIO SAM (LIDAR Odometry):</a:t>
            </a:r>
            <a:endParaRPr sz="1800" b="1" u="sng">
              <a:solidFill>
                <a:srgbClr val="999999"/>
              </a:solidFill>
            </a:endParaRPr>
          </a:p>
        </p:txBody>
      </p:sp>
      <p:pic>
        <p:nvPicPr>
          <p:cNvPr id="105" name="Google Shape;105;p19"/>
          <p:cNvPicPr preferRelativeResize="0"/>
          <p:nvPr/>
        </p:nvPicPr>
        <p:blipFill>
          <a:blip r:embed="rId1"/>
          <a:stretch>
            <a:fillRect/>
          </a:stretch>
        </p:blipFill>
        <p:spPr>
          <a:xfrm>
            <a:off x="5695840" y="4223737"/>
            <a:ext cx="2354821" cy="500400"/>
          </a:xfrm>
          <a:prstGeom prst="rect">
            <a:avLst/>
          </a:prstGeom>
          <a:noFill/>
          <a:ln>
            <a:noFill/>
          </a:ln>
        </p:spPr>
      </p:pic>
      <p:pic>
        <p:nvPicPr>
          <p:cNvPr id="106" name="Google Shape;106;p19"/>
          <p:cNvPicPr preferRelativeResize="0"/>
          <p:nvPr/>
        </p:nvPicPr>
        <p:blipFill>
          <a:blip r:embed="rId2"/>
          <a:stretch>
            <a:fillRect/>
          </a:stretch>
        </p:blipFill>
        <p:spPr>
          <a:xfrm>
            <a:off x="3105625" y="2476850"/>
            <a:ext cx="2625200" cy="1046925"/>
          </a:xfrm>
          <a:prstGeom prst="rect">
            <a:avLst/>
          </a:prstGeom>
          <a:noFill/>
          <a:ln>
            <a:noFill/>
          </a:ln>
        </p:spPr>
      </p:pic>
      <p:pic>
        <p:nvPicPr>
          <p:cNvPr id="107" name="Google Shape;107;p19"/>
          <p:cNvPicPr preferRelativeResize="0"/>
          <p:nvPr/>
        </p:nvPicPr>
        <p:blipFill>
          <a:blip r:embed="rId3"/>
          <a:stretch>
            <a:fillRect/>
          </a:stretch>
        </p:blipFill>
        <p:spPr>
          <a:xfrm>
            <a:off x="1010650" y="2769451"/>
            <a:ext cx="1908308" cy="461700"/>
          </a:xfrm>
          <a:prstGeom prst="rect">
            <a:avLst/>
          </a:prstGeom>
          <a:noFill/>
          <a:ln>
            <a:noFill/>
          </a:ln>
        </p:spPr>
      </p:pic>
      <p:pic>
        <p:nvPicPr>
          <p:cNvPr id="108" name="Google Shape;108;p19"/>
          <p:cNvPicPr preferRelativeResize="0"/>
          <p:nvPr/>
        </p:nvPicPr>
        <p:blipFill>
          <a:blip r:embed="rId4"/>
          <a:stretch>
            <a:fillRect/>
          </a:stretch>
        </p:blipFill>
        <p:spPr>
          <a:xfrm>
            <a:off x="941969" y="4224094"/>
            <a:ext cx="2317300" cy="551750"/>
          </a:xfrm>
          <a:prstGeom prst="rect">
            <a:avLst/>
          </a:prstGeom>
          <a:noFill/>
          <a:ln>
            <a:noFill/>
          </a:ln>
        </p:spPr>
      </p:pic>
      <p:pic>
        <p:nvPicPr>
          <p:cNvPr id="109" name="Google Shape;109;p19"/>
          <p:cNvPicPr preferRelativeResize="0"/>
          <p:nvPr/>
        </p:nvPicPr>
        <p:blipFill>
          <a:blip r:embed="rId5"/>
          <a:stretch>
            <a:fillRect/>
          </a:stretch>
        </p:blipFill>
        <p:spPr>
          <a:xfrm>
            <a:off x="3453105" y="4075499"/>
            <a:ext cx="2049175" cy="674975"/>
          </a:xfrm>
          <a:prstGeom prst="rect">
            <a:avLst/>
          </a:prstGeom>
          <a:noFill/>
          <a:ln>
            <a:noFill/>
          </a:ln>
        </p:spPr>
      </p:pic>
      <p:pic>
        <p:nvPicPr>
          <p:cNvPr id="3" name="Google Shape;91;p18"/>
          <p:cNvPicPr preferRelativeResize="0"/>
          <p:nvPr/>
        </p:nvPicPr>
        <p:blipFill>
          <a:blip r:embed="rId6"/>
          <a:stretch>
            <a:fillRect/>
          </a:stretch>
        </p:blipFill>
        <p:spPr>
          <a:xfrm>
            <a:off x="5830065" y="1335273"/>
            <a:ext cx="3181407" cy="2202500"/>
          </a:xfrm>
          <a:prstGeom prst="rect">
            <a:avLst/>
          </a:prstGeom>
          <a:noFill/>
          <a:ln>
            <a:noFill/>
          </a:ln>
        </p:spPr>
      </p:pic>
      <p:sp>
        <p:nvSpPr>
          <p:cNvPr id="4" name="Google Shape;92;p18"/>
          <p:cNvSpPr txBox="1"/>
          <p:nvPr/>
        </p:nvSpPr>
        <p:spPr>
          <a:xfrm>
            <a:off x="5918200" y="3537585"/>
            <a:ext cx="2912110" cy="4108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u="sng">
                <a:solidFill>
                  <a:schemeClr val="dk2"/>
                </a:solidFill>
              </a:rPr>
              <a:t>Figure 2 : Lidar </a:t>
            </a:r>
            <a:r>
              <a:rPr lang="en-GB" sz="1200" u="sng">
                <a:solidFill>
                  <a:schemeClr val="dk2"/>
                </a:solidFill>
              </a:rPr>
              <a:t>scanning</a:t>
            </a:r>
            <a:r>
              <a:rPr lang="en-GB" sz="1200" u="sng">
                <a:solidFill>
                  <a:schemeClr val="dk2"/>
                </a:solidFill>
              </a:rPr>
              <a:t> in LIO SAM</a:t>
            </a:r>
            <a:endParaRPr sz="1200" u="sng">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0"/>
          <p:cNvSpPr txBox="1"/>
          <p:nvPr>
            <p:ph type="body" idx="1"/>
          </p:nvPr>
        </p:nvSpPr>
        <p:spPr>
          <a:xfrm>
            <a:off x="0" y="1144905"/>
            <a:ext cx="5829935" cy="34163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Clr>
                <a:srgbClr val="1C1917"/>
              </a:buClr>
              <a:buSzPts val="1300"/>
              <a:buChar char="●"/>
            </a:pPr>
            <a:r>
              <a:rPr lang="en-GB" sz="1300">
                <a:solidFill>
                  <a:srgbClr val="1C1917"/>
                </a:solidFill>
                <a:highlight>
                  <a:schemeClr val="lt1"/>
                </a:highlight>
              </a:rPr>
              <a:t>Requires point timestamp for deskewing:</a:t>
            </a:r>
            <a:endParaRPr sz="1300">
              <a:solidFill>
                <a:srgbClr val="1C1917"/>
              </a:solidFill>
              <a:highlight>
                <a:schemeClr val="lt1"/>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chemeClr val="lt1"/>
                </a:highlight>
              </a:rPr>
              <a:t>Relative time within scan (e.g. 0 - 0.1 sec for 10Hz)</a:t>
            </a:r>
            <a:endParaRPr sz="1300">
              <a:solidFill>
                <a:srgbClr val="1C1917"/>
              </a:solidFill>
              <a:highlight>
                <a:schemeClr val="lt1"/>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chemeClr val="lt1"/>
                </a:highlight>
              </a:rPr>
              <a:t>Used to transform points to start of scan</a:t>
            </a:r>
            <a:endParaRPr sz="1300">
              <a:solidFill>
                <a:srgbClr val="1C1917"/>
              </a:solidFill>
              <a:highlight>
                <a:schemeClr val="lt1"/>
              </a:highlight>
            </a:endParaRPr>
          </a:p>
          <a:p>
            <a:pPr marL="457200" lvl="0" indent="-311150" algn="l" rtl="0">
              <a:lnSpc>
                <a:spcPct val="150000"/>
              </a:lnSpc>
              <a:spcBef>
                <a:spcPts val="0"/>
              </a:spcBef>
              <a:spcAft>
                <a:spcPts val="0"/>
              </a:spcAft>
              <a:buClr>
                <a:srgbClr val="1C1917"/>
              </a:buClr>
              <a:buSzPts val="1300"/>
              <a:buChar char="●"/>
            </a:pPr>
            <a:r>
              <a:rPr lang="en-GB" sz="1300">
                <a:solidFill>
                  <a:srgbClr val="1C1917"/>
                </a:solidFill>
                <a:highlight>
                  <a:schemeClr val="lt1"/>
                </a:highlight>
              </a:rPr>
              <a:t>Requires point ring number:</a:t>
            </a:r>
            <a:endParaRPr sz="1300">
              <a:solidFill>
                <a:srgbClr val="1C1917"/>
              </a:solidFill>
              <a:highlight>
                <a:schemeClr val="lt1"/>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chemeClr val="lt1"/>
                </a:highlight>
              </a:rPr>
              <a:t>Indicates which sensor channel point is from</a:t>
            </a:r>
            <a:endParaRPr sz="1300">
              <a:solidFill>
                <a:srgbClr val="1C1917"/>
              </a:solidFill>
              <a:highlight>
                <a:schemeClr val="lt1"/>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chemeClr val="lt1"/>
                </a:highlight>
              </a:rPr>
              <a:t>Used to organize points in a matrix</a:t>
            </a:r>
            <a:endParaRPr sz="1300">
              <a:solidFill>
                <a:srgbClr val="1C1917"/>
              </a:solidFill>
              <a:highlight>
                <a:schemeClr val="lt1"/>
              </a:highlight>
            </a:endParaRPr>
          </a:p>
          <a:p>
            <a:pPr marL="457200" lvl="0" indent="-311150" algn="l" rtl="0">
              <a:lnSpc>
                <a:spcPct val="150000"/>
              </a:lnSpc>
              <a:spcBef>
                <a:spcPts val="0"/>
              </a:spcBef>
              <a:spcAft>
                <a:spcPts val="0"/>
              </a:spcAft>
              <a:buClr>
                <a:srgbClr val="FF0000"/>
              </a:buClr>
              <a:buSzPts val="1300"/>
              <a:buChar char="●"/>
            </a:pPr>
            <a:r>
              <a:rPr lang="en-GB" sz="1300">
                <a:solidFill>
                  <a:srgbClr val="FF0000"/>
                </a:solidFill>
                <a:highlight>
                  <a:schemeClr val="lt1"/>
                </a:highlight>
              </a:rPr>
              <a:t>Provides precise relative motion, but accumulates drift over time</a:t>
            </a:r>
            <a:endParaRPr sz="1300">
              <a:solidFill>
                <a:srgbClr val="FF0000"/>
              </a:solidFill>
              <a:highlight>
                <a:schemeClr val="lt1"/>
              </a:highlight>
            </a:endParaRPr>
          </a:p>
          <a:p>
            <a:pPr marL="457200" lvl="0" indent="-311150" algn="l" rtl="0">
              <a:lnSpc>
                <a:spcPct val="150000"/>
              </a:lnSpc>
              <a:spcBef>
                <a:spcPts val="0"/>
              </a:spcBef>
              <a:spcAft>
                <a:spcPts val="0"/>
              </a:spcAft>
              <a:buClr>
                <a:srgbClr val="FF0000"/>
              </a:buClr>
              <a:buSzPts val="1300"/>
              <a:buChar char="●"/>
            </a:pPr>
            <a:r>
              <a:rPr lang="en-GB" sz="1300">
                <a:solidFill>
                  <a:srgbClr val="FF0000"/>
                </a:solidFill>
                <a:highlight>
                  <a:schemeClr val="lt1"/>
                </a:highlight>
              </a:rPr>
              <a:t>Suffers from point cloud distortion during fast motion</a:t>
            </a:r>
            <a:endParaRPr lang="en-GB" sz="1300">
              <a:solidFill>
                <a:srgbClr val="FF0000"/>
              </a:solidFill>
              <a:highlight>
                <a:schemeClr val="lt1"/>
              </a:highlight>
            </a:endParaRPr>
          </a:p>
        </p:txBody>
      </p:sp>
      <p:sp>
        <p:nvSpPr>
          <p:cNvPr id="117" name="Google Shape;117;p20"/>
          <p:cNvSpPr txBox="1"/>
          <p:nvPr/>
        </p:nvSpPr>
        <p:spPr>
          <a:xfrm>
            <a:off x="0" y="323850"/>
            <a:ext cx="6525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Components of LIO SAM (LIDAR Odometry):</a:t>
            </a:r>
            <a:endParaRPr sz="1800" b="1" u="sng">
              <a:solidFill>
                <a:srgbClr val="999999"/>
              </a:solidFill>
            </a:endParaRPr>
          </a:p>
        </p:txBody>
      </p:sp>
      <p:pic>
        <p:nvPicPr>
          <p:cNvPr id="91" name="Google Shape;91;p18"/>
          <p:cNvPicPr preferRelativeResize="0"/>
          <p:nvPr/>
        </p:nvPicPr>
        <p:blipFill>
          <a:blip r:embed="rId1"/>
          <a:stretch>
            <a:fillRect/>
          </a:stretch>
        </p:blipFill>
        <p:spPr>
          <a:xfrm>
            <a:off x="5830065" y="1335273"/>
            <a:ext cx="3181407" cy="2202500"/>
          </a:xfrm>
          <a:prstGeom prst="rect">
            <a:avLst/>
          </a:prstGeom>
          <a:noFill/>
          <a:ln>
            <a:noFill/>
          </a:ln>
        </p:spPr>
      </p:pic>
      <p:sp>
        <p:nvSpPr>
          <p:cNvPr id="92" name="Google Shape;92;p18"/>
          <p:cNvSpPr txBox="1"/>
          <p:nvPr/>
        </p:nvSpPr>
        <p:spPr>
          <a:xfrm>
            <a:off x="5918200" y="3537585"/>
            <a:ext cx="2912110" cy="4108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u="sng">
                <a:solidFill>
                  <a:schemeClr val="dk2"/>
                </a:solidFill>
              </a:rPr>
              <a:t>Figure 2 : Lidar </a:t>
            </a:r>
            <a:r>
              <a:rPr lang="en-GB" sz="1200" u="sng">
                <a:solidFill>
                  <a:schemeClr val="dk2"/>
                </a:solidFill>
              </a:rPr>
              <a:t>scanning</a:t>
            </a:r>
            <a:r>
              <a:rPr lang="en-GB" sz="1200" u="sng">
                <a:solidFill>
                  <a:schemeClr val="dk2"/>
                </a:solidFill>
              </a:rPr>
              <a:t> in LIO SAM</a:t>
            </a:r>
            <a:endParaRPr sz="1200" u="sng">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1"/>
          <p:cNvSpPr txBox="1"/>
          <p:nvPr/>
        </p:nvSpPr>
        <p:spPr>
          <a:xfrm>
            <a:off x="64175" y="919300"/>
            <a:ext cx="8371500" cy="3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2"/>
              </a:solidFill>
            </a:endParaRPr>
          </a:p>
          <a:p>
            <a:pPr marL="45720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IMU provides high-rate angular velocity and linear acceleration</a:t>
            </a:r>
            <a:endParaRPr sz="1300">
              <a:solidFill>
                <a:srgbClr val="1C1917"/>
              </a:solidFill>
              <a:highlight>
                <a:srgbClr val="FFFFFF"/>
              </a:highlight>
            </a:endParaRPr>
          </a:p>
          <a:p>
            <a:pPr marL="45720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Used to de-skew lidar scans and provide motion prediction</a:t>
            </a:r>
            <a:endParaRPr sz="1300">
              <a:solidFill>
                <a:srgbClr val="1C1917"/>
              </a:solidFill>
              <a:highlight>
                <a:srgbClr val="FFFFFF"/>
              </a:highlight>
            </a:endParaRPr>
          </a:p>
          <a:p>
            <a:pPr marL="457200" lvl="0" indent="0" algn="l" rtl="0">
              <a:lnSpc>
                <a:spcPct val="150000"/>
              </a:lnSpc>
              <a:spcBef>
                <a:spcPts val="0"/>
              </a:spcBef>
              <a:spcAft>
                <a:spcPts val="0"/>
              </a:spcAft>
              <a:buNone/>
            </a:pPr>
            <a:endParaRPr sz="1300">
              <a:solidFill>
                <a:srgbClr val="1C1917"/>
              </a:solidFill>
              <a:highlight>
                <a:srgbClr val="FFFFFF"/>
              </a:highlight>
            </a:endParaRPr>
          </a:p>
          <a:p>
            <a:pPr marL="45720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Requires 9-axis IMU (or 6-axis with init like VINS-Mono)</a:t>
            </a: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High rate (200+ Hz) improves accuracy</a:t>
            </a:r>
            <a:endParaRPr sz="1300">
              <a:solidFill>
                <a:srgbClr val="1C1917"/>
              </a:solidFill>
              <a:highlight>
                <a:srgbClr val="FFFFFF"/>
              </a:highlight>
            </a:endParaRPr>
          </a:p>
          <a:p>
            <a:pPr marL="914400" lvl="1"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Bias estimation enables long-term accuracy</a:t>
            </a:r>
            <a:endParaRPr sz="1300">
              <a:solidFill>
                <a:srgbClr val="1C1917"/>
              </a:solidFill>
              <a:highlight>
                <a:srgbClr val="FFFFFF"/>
              </a:highlight>
            </a:endParaRPr>
          </a:p>
          <a:p>
            <a:pPr marL="457200" lvl="0" indent="0" algn="l" rtl="0">
              <a:lnSpc>
                <a:spcPct val="150000"/>
              </a:lnSpc>
              <a:spcBef>
                <a:spcPts val="0"/>
              </a:spcBef>
              <a:spcAft>
                <a:spcPts val="0"/>
              </a:spcAft>
              <a:buNone/>
            </a:pPr>
            <a:endParaRPr sz="1300">
              <a:solidFill>
                <a:srgbClr val="1C1917"/>
              </a:solidFill>
              <a:highlight>
                <a:srgbClr val="FFFFFF"/>
              </a:highlight>
            </a:endParaRPr>
          </a:p>
          <a:p>
            <a:pPr marL="45720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Must align IMU frame to lidar frame</a:t>
            </a:r>
            <a:endParaRPr sz="1300">
              <a:solidFill>
                <a:srgbClr val="1C1917"/>
              </a:solidFill>
              <a:highlight>
                <a:srgbClr val="FFFFFF"/>
              </a:highlight>
            </a:endParaRPr>
          </a:p>
          <a:p>
            <a:pPr marL="457200" lvl="0" indent="-311150" algn="l" rtl="0">
              <a:lnSpc>
                <a:spcPct val="150000"/>
              </a:lnSpc>
              <a:spcBef>
                <a:spcPts val="0"/>
              </a:spcBef>
              <a:spcAft>
                <a:spcPts val="0"/>
              </a:spcAft>
              <a:buClr>
                <a:srgbClr val="1C1917"/>
              </a:buClr>
              <a:buSzPts val="1300"/>
              <a:buChar char="●"/>
            </a:pPr>
            <a:r>
              <a:rPr lang="en-GB" sz="1300">
                <a:solidFill>
                  <a:srgbClr val="1C1917"/>
                </a:solidFill>
                <a:highlight>
                  <a:srgbClr val="FFFFFF"/>
                </a:highlight>
              </a:rPr>
              <a:t>Provide correct extrinsic calibration</a:t>
            </a:r>
            <a:endParaRPr sz="1300">
              <a:solidFill>
                <a:srgbClr val="1C1917"/>
              </a:solidFill>
              <a:highlight>
                <a:srgbClr val="FFFFFF"/>
              </a:highlight>
            </a:endParaRPr>
          </a:p>
          <a:p>
            <a:pPr marL="457200" lvl="0" indent="-311150" algn="l" rtl="0">
              <a:lnSpc>
                <a:spcPct val="150000"/>
              </a:lnSpc>
              <a:spcBef>
                <a:spcPts val="0"/>
              </a:spcBef>
              <a:spcAft>
                <a:spcPts val="0"/>
              </a:spcAft>
              <a:buClr>
                <a:srgbClr val="FF0000"/>
              </a:buClr>
              <a:buSzPts val="1300"/>
              <a:buChar char="●"/>
            </a:pPr>
            <a:r>
              <a:rPr lang="en-GB" sz="1300">
                <a:solidFill>
                  <a:srgbClr val="FF0000"/>
                </a:solidFill>
                <a:highlight>
                  <a:srgbClr val="FFFFFF"/>
                </a:highlight>
              </a:rPr>
              <a:t>Robust to fast motion, but drifts over time</a:t>
            </a:r>
            <a:endParaRPr sz="1300">
              <a:solidFill>
                <a:srgbClr val="FF0000"/>
              </a:solidFill>
              <a:highlight>
                <a:srgbClr val="FFFFFF"/>
              </a:highlight>
            </a:endParaRPr>
          </a:p>
          <a:p>
            <a:pPr marL="457200" lvl="0" indent="-311150" algn="l" rtl="0">
              <a:lnSpc>
                <a:spcPct val="150000"/>
              </a:lnSpc>
              <a:spcBef>
                <a:spcPts val="0"/>
              </a:spcBef>
              <a:spcAft>
                <a:spcPts val="0"/>
              </a:spcAft>
              <a:buClr>
                <a:srgbClr val="FF0000"/>
              </a:buClr>
              <a:buSzPts val="1300"/>
              <a:buChar char="●"/>
            </a:pPr>
            <a:r>
              <a:rPr lang="en-GB" sz="1300">
                <a:solidFill>
                  <a:srgbClr val="FF0000"/>
                </a:solidFill>
                <a:highlight>
                  <a:srgbClr val="FFFFFF"/>
                </a:highlight>
              </a:rPr>
              <a:t>May need separate calibrations for accel/gyro and attitude</a:t>
            </a:r>
            <a:endParaRPr sz="1300">
              <a:solidFill>
                <a:srgbClr val="FF0000"/>
              </a:solidFill>
              <a:highlight>
                <a:srgbClr val="FFFFFF"/>
              </a:highlight>
            </a:endParaRPr>
          </a:p>
          <a:p>
            <a:pPr marL="457200" lvl="0" indent="0" algn="l" rtl="0">
              <a:lnSpc>
                <a:spcPct val="115000"/>
              </a:lnSpc>
              <a:spcBef>
                <a:spcPts val="0"/>
              </a:spcBef>
              <a:spcAft>
                <a:spcPts val="0"/>
              </a:spcAft>
              <a:buNone/>
            </a:pPr>
            <a:endParaRPr sz="1800" b="1">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spcBef>
                <a:spcPts val="0"/>
              </a:spcBef>
              <a:spcAft>
                <a:spcPts val="0"/>
              </a:spcAft>
              <a:buNone/>
            </a:pPr>
            <a:endParaRPr sz="1500">
              <a:solidFill>
                <a:schemeClr val="dk2"/>
              </a:solidFill>
            </a:endParaRPr>
          </a:p>
        </p:txBody>
      </p:sp>
      <p:pic>
        <p:nvPicPr>
          <p:cNvPr id="123" name="Google Shape;123;p21"/>
          <p:cNvPicPr preferRelativeResize="0"/>
          <p:nvPr/>
        </p:nvPicPr>
        <p:blipFill>
          <a:blip r:embed="rId1"/>
          <a:stretch>
            <a:fillRect/>
          </a:stretch>
        </p:blipFill>
        <p:spPr>
          <a:xfrm>
            <a:off x="5010050" y="1846850"/>
            <a:ext cx="3863150" cy="2173025"/>
          </a:xfrm>
          <a:prstGeom prst="rect">
            <a:avLst/>
          </a:prstGeom>
          <a:noFill/>
          <a:ln>
            <a:noFill/>
          </a:ln>
        </p:spPr>
      </p:pic>
      <p:sp>
        <p:nvSpPr>
          <p:cNvPr id="124" name="Google Shape;124;p21"/>
          <p:cNvSpPr txBox="1"/>
          <p:nvPr/>
        </p:nvSpPr>
        <p:spPr>
          <a:xfrm>
            <a:off x="5086400" y="3962825"/>
            <a:ext cx="4083600" cy="2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u="sng">
                <a:solidFill>
                  <a:schemeClr val="dk2"/>
                </a:solidFill>
              </a:rPr>
              <a:t>Figure 3 :</a:t>
            </a:r>
            <a:r>
              <a:rPr lang="en-GB" sz="1200" u="sng">
                <a:solidFill>
                  <a:schemeClr val="dk2"/>
                </a:solidFill>
              </a:rPr>
              <a:t> IMU Calibration for</a:t>
            </a:r>
            <a:r>
              <a:rPr lang="en-GB" sz="1200" u="sng">
                <a:solidFill>
                  <a:schemeClr val="dk2"/>
                </a:solidFill>
              </a:rPr>
              <a:t> LIO SAM</a:t>
            </a:r>
            <a:endParaRPr sz="1200" u="sng">
              <a:solidFill>
                <a:schemeClr val="dk2"/>
              </a:solidFill>
            </a:endParaRPr>
          </a:p>
        </p:txBody>
      </p:sp>
      <p:sp>
        <p:nvSpPr>
          <p:cNvPr id="125" name="Google Shape;125;p21"/>
          <p:cNvSpPr txBox="1"/>
          <p:nvPr/>
        </p:nvSpPr>
        <p:spPr>
          <a:xfrm>
            <a:off x="0" y="323850"/>
            <a:ext cx="6344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800" b="1" u="sng">
                <a:solidFill>
                  <a:srgbClr val="999999"/>
                </a:solidFill>
              </a:rPr>
              <a:t>Components of LIO SAM (Inertial Measurement Unit):</a:t>
            </a:r>
            <a:endParaRPr sz="1800" b="1" u="sng">
              <a:solidFill>
                <a:srgbClr val="999999"/>
              </a:solidFill>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KSO_WM_MEDIACOVER_FLAG" val="1"/>
  <p:tag name="KSO_WM_UNIT_MEDIACOVER_BTN_STATE" val="1"/>
</p:tagLst>
</file>

<file path=ppt/tags/tag4.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12213</Words>
  <Application>WPS Presentation</Application>
  <PresentationFormat/>
  <Paragraphs>294</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Arial</vt:lpstr>
      <vt:lpstr>SimSun</vt:lpstr>
      <vt:lpstr>Wingdings</vt:lpstr>
      <vt:lpstr>Arial</vt:lpstr>
      <vt:lpstr>Oswald</vt:lpstr>
      <vt:lpstr>Roboto</vt:lpstr>
      <vt:lpstr>Courier New</vt:lpstr>
      <vt:lpstr>Microsoft YaHei</vt:lpstr>
      <vt:lpstr>Arial Unicode MS</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Cloud point visualization Park dataset</vt:lpstr>
      <vt:lpstr>Cloud point visualization garden dataset</vt:lpstr>
      <vt:lpstr>PowerPoint 演示文稿</vt:lpstr>
      <vt:lpstr>Cloud point visualization NUance dataset (initial attempt)</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nanu4</cp:lastModifiedBy>
  <cp:revision>7</cp:revision>
  <dcterms:created xsi:type="dcterms:W3CDTF">2023-12-11T01:11:00Z</dcterms:created>
  <dcterms:modified xsi:type="dcterms:W3CDTF">2023-12-11T01:30:05Z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63BBB0B0C1DB4316BB944B8F7F88B100</vt:lpwstr>
  </property>
  <property fmtid="{D5CDD505-2E9C-101B-9397-08002B2CF9AE}" pid="3" name="KSOProductBuildVer">
    <vt:lpwstr>1033-11.2.0.11225</vt:lpwstr>
  </property>
</Properties>
</file>